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5143500" cx="9144000"/>
  <p:notesSz cx="6858000" cy="9144000"/>
  <p:embeddedFontLst>
    <p:embeddedFont>
      <p:font typeface="Roboto"/>
      <p:regular r:id="rId46"/>
      <p:bold r:id="rId47"/>
      <p:italic r:id="rId48"/>
      <p:boldItalic r:id="rId49"/>
    </p:embeddedFont>
    <p:embeddedFont>
      <p:font typeface="Nunito"/>
      <p:regular r:id="rId50"/>
      <p:bold r:id="rId51"/>
      <p:italic r:id="rId52"/>
      <p:boldItalic r:id="rId53"/>
    </p:embeddedFont>
    <p:embeddedFont>
      <p:font typeface="Albert Sans Medium"/>
      <p:regular r:id="rId54"/>
      <p:bold r:id="rId55"/>
      <p:italic r:id="rId56"/>
      <p:boldItalic r:id="rId57"/>
    </p:embeddedFont>
    <p:embeddedFont>
      <p:font typeface="Fira Sans"/>
      <p:regular r:id="rId58"/>
      <p:bold r:id="rId59"/>
      <p:italic r:id="rId60"/>
      <p:boldItalic r:id="rId61"/>
    </p:embeddedFont>
    <p:embeddedFont>
      <p:font typeface="Epilogue"/>
      <p:regular r:id="rId62"/>
      <p:bold r:id="rId63"/>
      <p:italic r:id="rId64"/>
      <p:boldItalic r:id="rId65"/>
    </p:embeddedFont>
    <p:embeddedFont>
      <p:font typeface="Albert Sans"/>
      <p:regular r:id="rId66"/>
      <p:bold r:id="rId67"/>
      <p:italic r:id="rId68"/>
      <p:boldItalic r:id="rId69"/>
    </p:embeddedFont>
    <p:embeddedFont>
      <p:font typeface="DM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Roboto-regular.fntdata"/><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DMSans-boldItalic.fntdata"/><Relationship Id="rId72" Type="http://schemas.openxmlformats.org/officeDocument/2006/relationships/font" Target="fonts/DMSans-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DMSans-bold.fntdata"/><Relationship Id="rId70" Type="http://schemas.openxmlformats.org/officeDocument/2006/relationships/font" Target="fonts/DMSans-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Epilogue-regular.fntdata"/><Relationship Id="rId61" Type="http://schemas.openxmlformats.org/officeDocument/2006/relationships/font" Target="fonts/FiraSans-boldItalic.fntdata"/><Relationship Id="rId20" Type="http://schemas.openxmlformats.org/officeDocument/2006/relationships/slide" Target="slides/slide16.xml"/><Relationship Id="rId64" Type="http://schemas.openxmlformats.org/officeDocument/2006/relationships/font" Target="fonts/Epilogue-italic.fntdata"/><Relationship Id="rId63" Type="http://schemas.openxmlformats.org/officeDocument/2006/relationships/font" Target="fonts/Epilogue-bold.fntdata"/><Relationship Id="rId22" Type="http://schemas.openxmlformats.org/officeDocument/2006/relationships/slide" Target="slides/slide18.xml"/><Relationship Id="rId66" Type="http://schemas.openxmlformats.org/officeDocument/2006/relationships/font" Target="fonts/AlbertSans-regular.fntdata"/><Relationship Id="rId21" Type="http://schemas.openxmlformats.org/officeDocument/2006/relationships/slide" Target="slides/slide17.xml"/><Relationship Id="rId65" Type="http://schemas.openxmlformats.org/officeDocument/2006/relationships/font" Target="fonts/Epilogue-boldItalic.fntdata"/><Relationship Id="rId24" Type="http://schemas.openxmlformats.org/officeDocument/2006/relationships/slide" Target="slides/slide20.xml"/><Relationship Id="rId68" Type="http://schemas.openxmlformats.org/officeDocument/2006/relationships/font" Target="fonts/AlbertSans-italic.fntdata"/><Relationship Id="rId23" Type="http://schemas.openxmlformats.org/officeDocument/2006/relationships/slide" Target="slides/slide19.xml"/><Relationship Id="rId67" Type="http://schemas.openxmlformats.org/officeDocument/2006/relationships/font" Target="fonts/AlbertSans-bold.fntdata"/><Relationship Id="rId60" Type="http://schemas.openxmlformats.org/officeDocument/2006/relationships/font" Target="fonts/FiraSans-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AlbertSans-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Nunito-bold.fntdata"/><Relationship Id="rId50" Type="http://schemas.openxmlformats.org/officeDocument/2006/relationships/font" Target="fonts/Nunito-regular.fntdata"/><Relationship Id="rId53" Type="http://schemas.openxmlformats.org/officeDocument/2006/relationships/font" Target="fonts/Nunito-boldItalic.fntdata"/><Relationship Id="rId52" Type="http://schemas.openxmlformats.org/officeDocument/2006/relationships/font" Target="fonts/Nunito-italic.fntdata"/><Relationship Id="rId11" Type="http://schemas.openxmlformats.org/officeDocument/2006/relationships/slide" Target="slides/slide7.xml"/><Relationship Id="rId55" Type="http://schemas.openxmlformats.org/officeDocument/2006/relationships/font" Target="fonts/AlbertSansMedium-bold.fntdata"/><Relationship Id="rId10" Type="http://schemas.openxmlformats.org/officeDocument/2006/relationships/slide" Target="slides/slide6.xml"/><Relationship Id="rId54" Type="http://schemas.openxmlformats.org/officeDocument/2006/relationships/font" Target="fonts/AlbertSansMedium-regular.fntdata"/><Relationship Id="rId13" Type="http://schemas.openxmlformats.org/officeDocument/2006/relationships/slide" Target="slides/slide9.xml"/><Relationship Id="rId57" Type="http://schemas.openxmlformats.org/officeDocument/2006/relationships/font" Target="fonts/AlbertSansMedium-boldItalic.fntdata"/><Relationship Id="rId12" Type="http://schemas.openxmlformats.org/officeDocument/2006/relationships/slide" Target="slides/slide8.xml"/><Relationship Id="rId56" Type="http://schemas.openxmlformats.org/officeDocument/2006/relationships/font" Target="fonts/AlbertSansMedium-italic.fntdata"/><Relationship Id="rId15" Type="http://schemas.openxmlformats.org/officeDocument/2006/relationships/slide" Target="slides/slide11.xml"/><Relationship Id="rId59" Type="http://schemas.openxmlformats.org/officeDocument/2006/relationships/font" Target="fonts/FiraSans-bold.fntdata"/><Relationship Id="rId14" Type="http://schemas.openxmlformats.org/officeDocument/2006/relationships/slide" Target="slides/slide10.xml"/><Relationship Id="rId58" Type="http://schemas.openxmlformats.org/officeDocument/2006/relationships/font" Target="fonts/FiraSans-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sciencecourse.org/lectures/" TargetMode="External"/><Relationship Id="rId3" Type="http://schemas.openxmlformats.org/officeDocument/2006/relationships/hyperlink" Target="https://ift6758.github.io/lectures.html" TargetMode="External"/><Relationship Id="rId4" Type="http://schemas.openxmlformats.org/officeDocument/2006/relationships/hyperlink" Target="https://github.com/jakevdp/PythonDataScienceHandbook"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e4d2dcb2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e4d2dcb2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https://www.datasciencecourse.org/lectures/</a:t>
            </a:r>
            <a:endParaRPr/>
          </a:p>
          <a:p>
            <a:pPr indent="0" lvl="0" marL="0" rtl="0" algn="l">
              <a:spcBef>
                <a:spcPts val="0"/>
              </a:spcBef>
              <a:spcAft>
                <a:spcPts val="0"/>
              </a:spcAft>
              <a:buNone/>
            </a:pPr>
            <a:r>
              <a:rPr lang="en" u="sng">
                <a:solidFill>
                  <a:schemeClr val="hlink"/>
                </a:solidFill>
                <a:hlinkClick r:id="rId3"/>
              </a:rPr>
              <a:t>https://ift6758.github.io/lectures.html</a:t>
            </a:r>
            <a:endParaRPr/>
          </a:p>
          <a:p>
            <a:pPr indent="0" lvl="0" marL="0" rtl="0" algn="l">
              <a:spcBef>
                <a:spcPts val="0"/>
              </a:spcBef>
              <a:spcAft>
                <a:spcPts val="0"/>
              </a:spcAft>
              <a:buNone/>
            </a:pPr>
            <a:r>
              <a:rPr lang="en" u="sng">
                <a:solidFill>
                  <a:schemeClr val="hlink"/>
                </a:solidFill>
                <a:hlinkClick r:id="rId4"/>
              </a:rPr>
              <a:t>https://github.com/jakevdp/PythonDataScienceHandbook</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809d915a1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809d915a1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809d915a17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809d915a17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809d915a17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809d915a17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43dd4e9cdd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43dd4e9cdd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809d915a1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809d915a1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809d915a17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809d915a17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809d915a17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809d915a17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809d915a1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809d915a1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809d915a17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809d915a17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809d915a17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809d915a17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809d915a1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809d915a1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809d915a1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809d915a1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00d0099af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00d0099af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43dd4e9cdd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43dd4e9cdd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809d915a17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809d915a17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809d915a17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809d915a17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809d915a17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809d915a17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809d915a17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809d915a17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809d915a17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809d915a17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809d915a17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809d915a17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809d915a17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809d915a17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7a2c9785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7a2c9785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809d915a17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809d915a17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809d915a17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809d915a17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809d915a17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809d915a17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00d0099af7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00d0099af7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809d915a17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809d915a17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809d915a17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809d915a17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809d915a17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809d915a17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809d915a17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809d915a17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809d915a17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809d915a17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42527a2d22_2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42527a2d22_2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7b709099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7b709099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809d915a17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809d915a17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774fbecd8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774fbecd8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43dd4e9cd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43dd4e9cd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43dd4e9cd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43dd4e9cd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809d915a1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809d915a1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809d915a17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809d915a17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809d915a1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809d915a1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901825" y="961363"/>
            <a:ext cx="5339700" cy="27018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901926" y="3770538"/>
            <a:ext cx="5339700" cy="411600"/>
          </a:xfrm>
          <a:prstGeom prst="rect">
            <a:avLst/>
          </a:prstGeom>
          <a:noFill/>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latin typeface="Epilogue"/>
                <a:ea typeface="Epilogue"/>
                <a:cs typeface="Epilogue"/>
                <a:sym typeface="Epilogu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18907" y="348447"/>
            <a:ext cx="9102423" cy="4768600"/>
            <a:chOff x="18907" y="348447"/>
            <a:chExt cx="9102423" cy="4768600"/>
          </a:xfrm>
        </p:grpSpPr>
        <p:sp>
          <p:nvSpPr>
            <p:cNvPr id="13" name="Google Shape;13;p2"/>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11"/>
          <p:cNvSpPr txBox="1"/>
          <p:nvPr>
            <p:ph hasCustomPrompt="1" type="title"/>
          </p:nvPr>
        </p:nvSpPr>
        <p:spPr>
          <a:xfrm>
            <a:off x="1913450" y="1725850"/>
            <a:ext cx="5317200" cy="10794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 name="Google Shape;69;p11"/>
          <p:cNvSpPr txBox="1"/>
          <p:nvPr>
            <p:ph idx="1" type="subTitle"/>
          </p:nvPr>
        </p:nvSpPr>
        <p:spPr>
          <a:xfrm>
            <a:off x="1913450" y="2992875"/>
            <a:ext cx="5317200" cy="42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70" name="Google Shape;70;p11"/>
          <p:cNvGrpSpPr/>
          <p:nvPr/>
        </p:nvGrpSpPr>
        <p:grpSpPr>
          <a:xfrm>
            <a:off x="7" y="384088"/>
            <a:ext cx="8741573" cy="4375310"/>
            <a:chOff x="7" y="384088"/>
            <a:chExt cx="8741573" cy="4375310"/>
          </a:xfrm>
        </p:grpSpPr>
        <p:sp>
          <p:nvSpPr>
            <p:cNvPr id="71" name="Google Shape;71;p11"/>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7" name="Shape 77"/>
        <p:cNvGrpSpPr/>
        <p:nvPr/>
      </p:nvGrpSpPr>
      <p:grpSpPr>
        <a:xfrm>
          <a:off x="0" y="0"/>
          <a:ext cx="0" cy="0"/>
          <a:chOff x="0" y="0"/>
          <a:chExt cx="0" cy="0"/>
        </a:xfrm>
      </p:grpSpPr>
      <p:sp>
        <p:nvSpPr>
          <p:cNvPr id="78" name="Google Shape;78;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13"/>
          <p:cNvSpPr txBox="1"/>
          <p:nvPr>
            <p:ph idx="1" type="subTitle"/>
          </p:nvPr>
        </p:nvSpPr>
        <p:spPr>
          <a:xfrm>
            <a:off x="79620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3"/>
          <p:cNvSpPr txBox="1"/>
          <p:nvPr>
            <p:ph idx="2" type="subTitle"/>
          </p:nvPr>
        </p:nvSpPr>
        <p:spPr>
          <a:xfrm>
            <a:off x="3419275"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3"/>
          <p:cNvSpPr txBox="1"/>
          <p:nvPr>
            <p:ph idx="3" type="subTitle"/>
          </p:nvPr>
        </p:nvSpPr>
        <p:spPr>
          <a:xfrm>
            <a:off x="79620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3"/>
          <p:cNvSpPr txBox="1"/>
          <p:nvPr>
            <p:ph idx="4" type="subTitle"/>
          </p:nvPr>
        </p:nvSpPr>
        <p:spPr>
          <a:xfrm>
            <a:off x="3419275"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3"/>
          <p:cNvSpPr txBox="1"/>
          <p:nvPr>
            <p:ph idx="5" type="subTitle"/>
          </p:nvPr>
        </p:nvSpPr>
        <p:spPr>
          <a:xfrm>
            <a:off x="604235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13"/>
          <p:cNvSpPr txBox="1"/>
          <p:nvPr>
            <p:ph idx="6" type="subTitle"/>
          </p:nvPr>
        </p:nvSpPr>
        <p:spPr>
          <a:xfrm>
            <a:off x="604235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3"/>
          <p:cNvSpPr txBox="1"/>
          <p:nvPr>
            <p:ph hasCustomPrompt="1" idx="7" type="title"/>
          </p:nvPr>
        </p:nvSpPr>
        <p:spPr>
          <a:xfrm>
            <a:off x="155265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hasCustomPrompt="1" idx="8" type="title"/>
          </p:nvPr>
        </p:nvSpPr>
        <p:spPr>
          <a:xfrm>
            <a:off x="155265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p:nvPr>
            <p:ph hasCustomPrompt="1" idx="9" type="title"/>
          </p:nvPr>
        </p:nvSpPr>
        <p:spPr>
          <a:xfrm>
            <a:off x="4175725"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hasCustomPrompt="1" idx="13" type="title"/>
          </p:nvPr>
        </p:nvSpPr>
        <p:spPr>
          <a:xfrm>
            <a:off x="4175725"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hasCustomPrompt="1" idx="14" type="title"/>
          </p:nvPr>
        </p:nvSpPr>
        <p:spPr>
          <a:xfrm>
            <a:off x="679880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hasCustomPrompt="1" idx="15" type="title"/>
          </p:nvPr>
        </p:nvSpPr>
        <p:spPr>
          <a:xfrm>
            <a:off x="679880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idx="16" type="subTitle"/>
          </p:nvPr>
        </p:nvSpPr>
        <p:spPr>
          <a:xfrm>
            <a:off x="79620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2" name="Google Shape;92;p13"/>
          <p:cNvSpPr txBox="1"/>
          <p:nvPr>
            <p:ph idx="17" type="subTitle"/>
          </p:nvPr>
        </p:nvSpPr>
        <p:spPr>
          <a:xfrm>
            <a:off x="3419275"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3" name="Google Shape;93;p13"/>
          <p:cNvSpPr txBox="1"/>
          <p:nvPr>
            <p:ph idx="18" type="subTitle"/>
          </p:nvPr>
        </p:nvSpPr>
        <p:spPr>
          <a:xfrm>
            <a:off x="604235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4" name="Google Shape;94;p13"/>
          <p:cNvSpPr txBox="1"/>
          <p:nvPr>
            <p:ph idx="19" type="subTitle"/>
          </p:nvPr>
        </p:nvSpPr>
        <p:spPr>
          <a:xfrm>
            <a:off x="79620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5" name="Google Shape;95;p13"/>
          <p:cNvSpPr txBox="1"/>
          <p:nvPr>
            <p:ph idx="20" type="subTitle"/>
          </p:nvPr>
        </p:nvSpPr>
        <p:spPr>
          <a:xfrm>
            <a:off x="3419275"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6" name="Google Shape;96;p13"/>
          <p:cNvSpPr txBox="1"/>
          <p:nvPr>
            <p:ph idx="21" type="subTitle"/>
          </p:nvPr>
        </p:nvSpPr>
        <p:spPr>
          <a:xfrm>
            <a:off x="604235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7" name="Google Shape;97;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 name="Shape 98"/>
        <p:cNvGrpSpPr/>
        <p:nvPr/>
      </p:nvGrpSpPr>
      <p:grpSpPr>
        <a:xfrm>
          <a:off x="0" y="0"/>
          <a:ext cx="0" cy="0"/>
          <a:chOff x="0" y="0"/>
          <a:chExt cx="0" cy="0"/>
        </a:xfrm>
      </p:grpSpPr>
      <p:sp>
        <p:nvSpPr>
          <p:cNvPr id="99" name="Google Shape;99;p1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0" name="Google Shape;10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1" name="Shape 101"/>
        <p:cNvGrpSpPr/>
        <p:nvPr/>
      </p:nvGrpSpPr>
      <p:grpSpPr>
        <a:xfrm>
          <a:off x="0" y="0"/>
          <a:ext cx="0" cy="0"/>
          <a:chOff x="0" y="0"/>
          <a:chExt cx="0" cy="0"/>
        </a:xfrm>
      </p:grpSpPr>
      <p:sp>
        <p:nvSpPr>
          <p:cNvPr id="102" name="Google Shape;102;p15"/>
          <p:cNvSpPr txBox="1"/>
          <p:nvPr>
            <p:ph type="title"/>
          </p:nvPr>
        </p:nvSpPr>
        <p:spPr>
          <a:xfrm>
            <a:off x="4978120" y="3232050"/>
            <a:ext cx="34527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3" name="Google Shape;103;p15"/>
          <p:cNvSpPr txBox="1"/>
          <p:nvPr>
            <p:ph idx="1" type="subTitle"/>
          </p:nvPr>
        </p:nvSpPr>
        <p:spPr>
          <a:xfrm>
            <a:off x="713175" y="1368750"/>
            <a:ext cx="77175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2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04" name="Google Shape;104;p15"/>
          <p:cNvGrpSpPr/>
          <p:nvPr/>
        </p:nvGrpSpPr>
        <p:grpSpPr>
          <a:xfrm>
            <a:off x="22564" y="-3"/>
            <a:ext cx="8719016" cy="5120941"/>
            <a:chOff x="22564" y="-3"/>
            <a:chExt cx="8719016" cy="5120941"/>
          </a:xfrm>
        </p:grpSpPr>
        <p:sp>
          <p:nvSpPr>
            <p:cNvPr id="105" name="Google Shape;105;p15"/>
            <p:cNvSpPr/>
            <p:nvPr/>
          </p:nvSpPr>
          <p:spPr>
            <a:xfrm>
              <a:off x="1437657"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22564" y="378611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3184820" y="-3"/>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0" name="Shape 110"/>
        <p:cNvGrpSpPr/>
        <p:nvPr/>
      </p:nvGrpSpPr>
      <p:grpSpPr>
        <a:xfrm>
          <a:off x="0" y="0"/>
          <a:ext cx="0" cy="0"/>
          <a:chOff x="0" y="0"/>
          <a:chExt cx="0" cy="0"/>
        </a:xfrm>
      </p:grpSpPr>
      <p:sp>
        <p:nvSpPr>
          <p:cNvPr id="111" name="Google Shape;111;p16"/>
          <p:cNvSpPr txBox="1"/>
          <p:nvPr>
            <p:ph type="title"/>
          </p:nvPr>
        </p:nvSpPr>
        <p:spPr>
          <a:xfrm>
            <a:off x="1005150" y="1021050"/>
            <a:ext cx="3075000" cy="198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 name="Google Shape;112;p16"/>
          <p:cNvSpPr txBox="1"/>
          <p:nvPr>
            <p:ph idx="1" type="subTitle"/>
          </p:nvPr>
        </p:nvSpPr>
        <p:spPr>
          <a:xfrm>
            <a:off x="1005150" y="3006175"/>
            <a:ext cx="30750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16"/>
          <p:cNvSpPr/>
          <p:nvPr>
            <p:ph idx="2" type="pic"/>
          </p:nvPr>
        </p:nvSpPr>
        <p:spPr>
          <a:xfrm>
            <a:off x="4353075" y="897225"/>
            <a:ext cx="3577200" cy="3349200"/>
          </a:xfrm>
          <a:prstGeom prst="rect">
            <a:avLst/>
          </a:prstGeom>
          <a:noFill/>
          <a:ln>
            <a:noFill/>
          </a:ln>
          <a:effectLst>
            <a:outerShdw rotWithShape="0" algn="bl" dir="7920000" dist="152400">
              <a:schemeClr val="dk1"/>
            </a:outerShdw>
          </a:effectLst>
        </p:spPr>
      </p:sp>
      <p:sp>
        <p:nvSpPr>
          <p:cNvPr id="114" name="Google Shape;11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5" name="Shape 115"/>
        <p:cNvGrpSpPr/>
        <p:nvPr/>
      </p:nvGrpSpPr>
      <p:grpSpPr>
        <a:xfrm>
          <a:off x="0" y="0"/>
          <a:ext cx="0" cy="0"/>
          <a:chOff x="0" y="0"/>
          <a:chExt cx="0" cy="0"/>
        </a:xfrm>
      </p:grpSpPr>
      <p:sp>
        <p:nvSpPr>
          <p:cNvPr id="116" name="Google Shape;116;p17"/>
          <p:cNvSpPr txBox="1"/>
          <p:nvPr>
            <p:ph type="title"/>
          </p:nvPr>
        </p:nvSpPr>
        <p:spPr>
          <a:xfrm>
            <a:off x="1174875" y="1503150"/>
            <a:ext cx="2573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17"/>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9" name="Shape 119"/>
        <p:cNvGrpSpPr/>
        <p:nvPr/>
      </p:nvGrpSpPr>
      <p:grpSpPr>
        <a:xfrm>
          <a:off x="0" y="0"/>
          <a:ext cx="0" cy="0"/>
          <a:chOff x="0" y="0"/>
          <a:chExt cx="0" cy="0"/>
        </a:xfrm>
      </p:grpSpPr>
      <p:sp>
        <p:nvSpPr>
          <p:cNvPr id="120" name="Google Shape;120;p18"/>
          <p:cNvSpPr txBox="1"/>
          <p:nvPr>
            <p:ph type="title"/>
          </p:nvPr>
        </p:nvSpPr>
        <p:spPr>
          <a:xfrm>
            <a:off x="5388434" y="1503150"/>
            <a:ext cx="2573700" cy="106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8"/>
          <p:cNvSpPr txBox="1"/>
          <p:nvPr>
            <p:ph idx="1" type="subTitle"/>
          </p:nvPr>
        </p:nvSpPr>
        <p:spPr>
          <a:xfrm>
            <a:off x="5388434" y="2566350"/>
            <a:ext cx="2573700" cy="1074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123" name="Shape 123"/>
        <p:cNvGrpSpPr/>
        <p:nvPr/>
      </p:nvGrpSpPr>
      <p:grpSpPr>
        <a:xfrm>
          <a:off x="0" y="0"/>
          <a:ext cx="0" cy="0"/>
          <a:chOff x="0" y="0"/>
          <a:chExt cx="0" cy="0"/>
        </a:xfrm>
      </p:grpSpPr>
      <p:sp>
        <p:nvSpPr>
          <p:cNvPr id="124" name="Google Shape;124;p19"/>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5" name="Google Shape;125;p19"/>
          <p:cNvSpPr txBox="1"/>
          <p:nvPr>
            <p:ph idx="1" type="body"/>
          </p:nvPr>
        </p:nvSpPr>
        <p:spPr>
          <a:xfrm>
            <a:off x="791700" y="1201675"/>
            <a:ext cx="6709200" cy="2238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126" name="Google Shape;12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ONLY_2">
    <p:spTree>
      <p:nvGrpSpPr>
        <p:cNvPr id="127" name="Shape 127"/>
        <p:cNvGrpSpPr/>
        <p:nvPr/>
      </p:nvGrpSpPr>
      <p:grpSpPr>
        <a:xfrm>
          <a:off x="0" y="0"/>
          <a:ext cx="0" cy="0"/>
          <a:chOff x="0" y="0"/>
          <a:chExt cx="0" cy="0"/>
        </a:xfrm>
      </p:grpSpPr>
      <p:sp>
        <p:nvSpPr>
          <p:cNvPr id="128" name="Google Shape;128;p20"/>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 name="Google Shape;129;p20"/>
          <p:cNvSpPr txBox="1"/>
          <p:nvPr>
            <p:ph idx="1" type="subTitle"/>
          </p:nvPr>
        </p:nvSpPr>
        <p:spPr>
          <a:xfrm>
            <a:off x="962550" y="1324250"/>
            <a:ext cx="5372700" cy="3092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2403300" y="2308700"/>
            <a:ext cx="4337400" cy="15489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4048350" y="1035200"/>
            <a:ext cx="1047300" cy="969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5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txBox="1"/>
          <p:nvPr>
            <p:ph idx="1" type="subTitle"/>
          </p:nvPr>
        </p:nvSpPr>
        <p:spPr>
          <a:xfrm>
            <a:off x="2403300" y="3913400"/>
            <a:ext cx="43374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 name="Google Shape;22;p3"/>
          <p:cNvGrpSpPr/>
          <p:nvPr/>
        </p:nvGrpSpPr>
        <p:grpSpPr>
          <a:xfrm>
            <a:off x="402430" y="39538"/>
            <a:ext cx="8349379" cy="5035943"/>
            <a:chOff x="402430" y="39538"/>
            <a:chExt cx="8349379" cy="5035943"/>
          </a:xfrm>
        </p:grpSpPr>
        <p:sp>
          <p:nvSpPr>
            <p:cNvPr id="23" name="Google Shape;23;p3"/>
            <p:cNvSpPr/>
            <p:nvPr/>
          </p:nvSpPr>
          <p:spPr>
            <a:xfrm>
              <a:off x="402430" y="444858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7755293" y="3953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8441009" y="4764680"/>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1" name="Shape 131"/>
        <p:cNvGrpSpPr/>
        <p:nvPr/>
      </p:nvGrpSpPr>
      <p:grpSpPr>
        <a:xfrm>
          <a:off x="0" y="0"/>
          <a:ext cx="0" cy="0"/>
          <a:chOff x="0" y="0"/>
          <a:chExt cx="0" cy="0"/>
        </a:xfrm>
      </p:grpSpPr>
      <p:sp>
        <p:nvSpPr>
          <p:cNvPr id="132" name="Google Shape;132;p21"/>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 name="Google Shape;133;p21"/>
          <p:cNvSpPr txBox="1"/>
          <p:nvPr>
            <p:ph idx="1" type="subTitle"/>
          </p:nvPr>
        </p:nvSpPr>
        <p:spPr>
          <a:xfrm>
            <a:off x="4818095" y="2374645"/>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21"/>
          <p:cNvSpPr txBox="1"/>
          <p:nvPr>
            <p:ph idx="2" type="subTitle"/>
          </p:nvPr>
        </p:nvSpPr>
        <p:spPr>
          <a:xfrm>
            <a:off x="1530800" y="2374662"/>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1"/>
          <p:cNvSpPr txBox="1"/>
          <p:nvPr>
            <p:ph idx="3" type="subTitle"/>
          </p:nvPr>
        </p:nvSpPr>
        <p:spPr>
          <a:xfrm>
            <a:off x="1530805" y="1961700"/>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6" name="Google Shape;136;p21"/>
          <p:cNvSpPr txBox="1"/>
          <p:nvPr>
            <p:ph idx="4" type="subTitle"/>
          </p:nvPr>
        </p:nvSpPr>
        <p:spPr>
          <a:xfrm>
            <a:off x="4818095" y="1961688"/>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7" name="Google Shape;13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8" name="Shape 138"/>
        <p:cNvGrpSpPr/>
        <p:nvPr/>
      </p:nvGrpSpPr>
      <p:grpSpPr>
        <a:xfrm>
          <a:off x="0" y="0"/>
          <a:ext cx="0" cy="0"/>
          <a:chOff x="0" y="0"/>
          <a:chExt cx="0" cy="0"/>
        </a:xfrm>
      </p:grpSpPr>
      <p:sp>
        <p:nvSpPr>
          <p:cNvPr id="139" name="Google Shape;139;p22"/>
          <p:cNvSpPr txBox="1"/>
          <p:nvPr>
            <p:ph type="title"/>
          </p:nvPr>
        </p:nvSpPr>
        <p:spPr>
          <a:xfrm>
            <a:off x="713225"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22"/>
          <p:cNvSpPr txBox="1"/>
          <p:nvPr>
            <p:ph idx="1" type="subTitle"/>
          </p:nvPr>
        </p:nvSpPr>
        <p:spPr>
          <a:xfrm>
            <a:off x="4832078"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2"/>
          <p:cNvSpPr txBox="1"/>
          <p:nvPr>
            <p:ph idx="2" type="subTitle"/>
          </p:nvPr>
        </p:nvSpPr>
        <p:spPr>
          <a:xfrm>
            <a:off x="1057900"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3" name="Shape 143"/>
        <p:cNvGrpSpPr/>
        <p:nvPr/>
      </p:nvGrpSpPr>
      <p:grpSpPr>
        <a:xfrm>
          <a:off x="0" y="0"/>
          <a:ext cx="0" cy="0"/>
          <a:chOff x="0" y="0"/>
          <a:chExt cx="0" cy="0"/>
        </a:xfrm>
      </p:grpSpPr>
      <p:sp>
        <p:nvSpPr>
          <p:cNvPr id="144" name="Google Shape;144;p23"/>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23"/>
          <p:cNvSpPr txBox="1"/>
          <p:nvPr>
            <p:ph idx="1" type="subTitle"/>
          </p:nvPr>
        </p:nvSpPr>
        <p:spPr>
          <a:xfrm>
            <a:off x="1592624" y="1672417"/>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3"/>
          <p:cNvSpPr txBox="1"/>
          <p:nvPr>
            <p:ph idx="2" type="subTitle"/>
          </p:nvPr>
        </p:nvSpPr>
        <p:spPr>
          <a:xfrm>
            <a:off x="1592608" y="2842621"/>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23"/>
          <p:cNvSpPr txBox="1"/>
          <p:nvPr>
            <p:ph idx="3" type="subTitle"/>
          </p:nvPr>
        </p:nvSpPr>
        <p:spPr>
          <a:xfrm>
            <a:off x="1592600" y="3944000"/>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3"/>
          <p:cNvSpPr txBox="1"/>
          <p:nvPr>
            <p:ph idx="4" type="subTitle"/>
          </p:nvPr>
        </p:nvSpPr>
        <p:spPr>
          <a:xfrm>
            <a:off x="1592607" y="1310825"/>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9" name="Google Shape;149;p23"/>
          <p:cNvSpPr txBox="1"/>
          <p:nvPr>
            <p:ph idx="5" type="subTitle"/>
          </p:nvPr>
        </p:nvSpPr>
        <p:spPr>
          <a:xfrm>
            <a:off x="1592607" y="2481029"/>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0" name="Google Shape;150;p23"/>
          <p:cNvSpPr txBox="1"/>
          <p:nvPr>
            <p:ph idx="6" type="subTitle"/>
          </p:nvPr>
        </p:nvSpPr>
        <p:spPr>
          <a:xfrm>
            <a:off x="1592607" y="3582283"/>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1" name="Google Shape;15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2" name="Shape 152"/>
        <p:cNvGrpSpPr/>
        <p:nvPr/>
      </p:nvGrpSpPr>
      <p:grpSpPr>
        <a:xfrm>
          <a:off x="0" y="0"/>
          <a:ext cx="0" cy="0"/>
          <a:chOff x="0" y="0"/>
          <a:chExt cx="0" cy="0"/>
        </a:xfrm>
      </p:grpSpPr>
      <p:sp>
        <p:nvSpPr>
          <p:cNvPr id="153" name="Google Shape;153;p24"/>
          <p:cNvSpPr txBox="1"/>
          <p:nvPr>
            <p:ph type="title"/>
          </p:nvPr>
        </p:nvSpPr>
        <p:spPr>
          <a:xfrm>
            <a:off x="798406" y="539500"/>
            <a:ext cx="7625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24"/>
          <p:cNvSpPr txBox="1"/>
          <p:nvPr>
            <p:ph idx="1" type="subTitle"/>
          </p:nvPr>
        </p:nvSpPr>
        <p:spPr>
          <a:xfrm>
            <a:off x="1517248" y="1917560"/>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4"/>
          <p:cNvSpPr txBox="1"/>
          <p:nvPr>
            <p:ph idx="2" type="subTitle"/>
          </p:nvPr>
        </p:nvSpPr>
        <p:spPr>
          <a:xfrm>
            <a:off x="5152652" y="1917561"/>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4"/>
          <p:cNvSpPr txBox="1"/>
          <p:nvPr>
            <p:ph idx="3" type="subTitle"/>
          </p:nvPr>
        </p:nvSpPr>
        <p:spPr>
          <a:xfrm>
            <a:off x="1517248"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4"/>
          <p:cNvSpPr txBox="1"/>
          <p:nvPr>
            <p:ph idx="4" type="subTitle"/>
          </p:nvPr>
        </p:nvSpPr>
        <p:spPr>
          <a:xfrm>
            <a:off x="5152652"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4"/>
          <p:cNvSpPr txBox="1"/>
          <p:nvPr>
            <p:ph idx="5" type="subTitle"/>
          </p:nvPr>
        </p:nvSpPr>
        <p:spPr>
          <a:xfrm>
            <a:off x="1517251"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9" name="Google Shape;159;p24"/>
          <p:cNvSpPr txBox="1"/>
          <p:nvPr>
            <p:ph idx="6" type="subTitle"/>
          </p:nvPr>
        </p:nvSpPr>
        <p:spPr>
          <a:xfrm>
            <a:off x="1517251"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0" name="Google Shape;160;p24"/>
          <p:cNvSpPr txBox="1"/>
          <p:nvPr>
            <p:ph idx="7" type="subTitle"/>
          </p:nvPr>
        </p:nvSpPr>
        <p:spPr>
          <a:xfrm>
            <a:off x="5152650"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1" name="Google Shape;161;p24"/>
          <p:cNvSpPr txBox="1"/>
          <p:nvPr>
            <p:ph idx="8" type="subTitle"/>
          </p:nvPr>
        </p:nvSpPr>
        <p:spPr>
          <a:xfrm>
            <a:off x="5152650"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3" name="Shape 163"/>
        <p:cNvGrpSpPr/>
        <p:nvPr/>
      </p:nvGrpSpPr>
      <p:grpSpPr>
        <a:xfrm>
          <a:off x="0" y="0"/>
          <a:ext cx="0" cy="0"/>
          <a:chOff x="0" y="0"/>
          <a:chExt cx="0" cy="0"/>
        </a:xfrm>
      </p:grpSpPr>
      <p:sp>
        <p:nvSpPr>
          <p:cNvPr id="164" name="Google Shape;164;p2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5" name="Google Shape;165;p25"/>
          <p:cNvSpPr txBox="1"/>
          <p:nvPr>
            <p:ph idx="1" type="subTitle"/>
          </p:nvPr>
        </p:nvSpPr>
        <p:spPr>
          <a:xfrm>
            <a:off x="965245" y="2004954"/>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5"/>
          <p:cNvSpPr txBox="1"/>
          <p:nvPr>
            <p:ph idx="2" type="subTitle"/>
          </p:nvPr>
        </p:nvSpPr>
        <p:spPr>
          <a:xfrm>
            <a:off x="3483434" y="2004955"/>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5"/>
          <p:cNvSpPr txBox="1"/>
          <p:nvPr>
            <p:ph idx="3" type="subTitle"/>
          </p:nvPr>
        </p:nvSpPr>
        <p:spPr>
          <a:xfrm>
            <a:off x="965245" y="3655625"/>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5"/>
          <p:cNvSpPr txBox="1"/>
          <p:nvPr>
            <p:ph idx="4" type="subTitle"/>
          </p:nvPr>
        </p:nvSpPr>
        <p:spPr>
          <a:xfrm>
            <a:off x="3483434" y="3655626"/>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25"/>
          <p:cNvSpPr txBox="1"/>
          <p:nvPr>
            <p:ph idx="5" type="subTitle"/>
          </p:nvPr>
        </p:nvSpPr>
        <p:spPr>
          <a:xfrm>
            <a:off x="6003695" y="2004955"/>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5"/>
          <p:cNvSpPr txBox="1"/>
          <p:nvPr>
            <p:ph idx="6" type="subTitle"/>
          </p:nvPr>
        </p:nvSpPr>
        <p:spPr>
          <a:xfrm>
            <a:off x="6003695" y="3655626"/>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25"/>
          <p:cNvSpPr txBox="1"/>
          <p:nvPr>
            <p:ph idx="7" type="subTitle"/>
          </p:nvPr>
        </p:nvSpPr>
        <p:spPr>
          <a:xfrm>
            <a:off x="965251" y="1414625"/>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2" name="Google Shape;172;p25"/>
          <p:cNvSpPr txBox="1"/>
          <p:nvPr>
            <p:ph idx="8" type="subTitle"/>
          </p:nvPr>
        </p:nvSpPr>
        <p:spPr>
          <a:xfrm>
            <a:off x="3485566" y="1414628"/>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3" name="Google Shape;173;p25"/>
          <p:cNvSpPr txBox="1"/>
          <p:nvPr>
            <p:ph idx="9" type="subTitle"/>
          </p:nvPr>
        </p:nvSpPr>
        <p:spPr>
          <a:xfrm>
            <a:off x="6007955" y="1414628"/>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4" name="Google Shape;174;p25"/>
          <p:cNvSpPr txBox="1"/>
          <p:nvPr>
            <p:ph idx="13" type="subTitle"/>
          </p:nvPr>
        </p:nvSpPr>
        <p:spPr>
          <a:xfrm>
            <a:off x="965251" y="3055576"/>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5" name="Google Shape;175;p25"/>
          <p:cNvSpPr txBox="1"/>
          <p:nvPr>
            <p:ph idx="14" type="subTitle"/>
          </p:nvPr>
        </p:nvSpPr>
        <p:spPr>
          <a:xfrm>
            <a:off x="3485565" y="3055577"/>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6" name="Google Shape;176;p25"/>
          <p:cNvSpPr txBox="1"/>
          <p:nvPr>
            <p:ph idx="15" type="subTitle"/>
          </p:nvPr>
        </p:nvSpPr>
        <p:spPr>
          <a:xfrm>
            <a:off x="6007952" y="3055577"/>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7" name="Google Shape;177;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78" name="Shape 178"/>
        <p:cNvGrpSpPr/>
        <p:nvPr/>
      </p:nvGrpSpPr>
      <p:grpSpPr>
        <a:xfrm>
          <a:off x="0" y="0"/>
          <a:ext cx="0" cy="0"/>
          <a:chOff x="0" y="0"/>
          <a:chExt cx="0" cy="0"/>
        </a:xfrm>
      </p:grpSpPr>
      <p:sp>
        <p:nvSpPr>
          <p:cNvPr id="179" name="Google Shape;179;p26"/>
          <p:cNvSpPr txBox="1"/>
          <p:nvPr>
            <p:ph hasCustomPrompt="1" type="title"/>
          </p:nvPr>
        </p:nvSpPr>
        <p:spPr>
          <a:xfrm>
            <a:off x="2310400" y="61162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0" name="Google Shape;180;p26"/>
          <p:cNvSpPr txBox="1"/>
          <p:nvPr>
            <p:ph idx="1" type="subTitle"/>
          </p:nvPr>
        </p:nvSpPr>
        <p:spPr>
          <a:xfrm>
            <a:off x="2310400" y="1452946"/>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1" name="Google Shape;181;p26"/>
          <p:cNvSpPr txBox="1"/>
          <p:nvPr>
            <p:ph hasCustomPrompt="1" idx="2" type="title"/>
          </p:nvPr>
        </p:nvSpPr>
        <p:spPr>
          <a:xfrm>
            <a:off x="2310400" y="196388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2" name="Google Shape;182;p26"/>
          <p:cNvSpPr txBox="1"/>
          <p:nvPr>
            <p:ph idx="3" type="subTitle"/>
          </p:nvPr>
        </p:nvSpPr>
        <p:spPr>
          <a:xfrm>
            <a:off x="2310400" y="2805211"/>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3" name="Google Shape;183;p26"/>
          <p:cNvSpPr txBox="1"/>
          <p:nvPr>
            <p:ph hasCustomPrompt="1" idx="4" type="title"/>
          </p:nvPr>
        </p:nvSpPr>
        <p:spPr>
          <a:xfrm>
            <a:off x="2310400" y="331614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4" name="Google Shape;184;p26"/>
          <p:cNvSpPr txBox="1"/>
          <p:nvPr>
            <p:ph idx="5" type="subTitle"/>
          </p:nvPr>
        </p:nvSpPr>
        <p:spPr>
          <a:xfrm>
            <a:off x="2310400" y="4157475"/>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5" name="Google Shape;18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86" name="Shape 186"/>
        <p:cNvGrpSpPr/>
        <p:nvPr/>
      </p:nvGrpSpPr>
      <p:grpSpPr>
        <a:xfrm>
          <a:off x="0" y="0"/>
          <a:ext cx="0" cy="0"/>
          <a:chOff x="0" y="0"/>
          <a:chExt cx="0" cy="0"/>
        </a:xfrm>
      </p:grpSpPr>
      <p:sp>
        <p:nvSpPr>
          <p:cNvPr id="187" name="Google Shape;187;p27"/>
          <p:cNvSpPr txBox="1"/>
          <p:nvPr>
            <p:ph hasCustomPrompt="1" type="title"/>
          </p:nvPr>
        </p:nvSpPr>
        <p:spPr>
          <a:xfrm>
            <a:off x="108817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8" name="Google Shape;188;p27"/>
          <p:cNvSpPr txBox="1"/>
          <p:nvPr>
            <p:ph idx="1" type="subTitle"/>
          </p:nvPr>
        </p:nvSpPr>
        <p:spPr>
          <a:xfrm>
            <a:off x="720000"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 name="Google Shape;189;p27"/>
          <p:cNvSpPr txBox="1"/>
          <p:nvPr>
            <p:ph idx="2" type="subTitle"/>
          </p:nvPr>
        </p:nvSpPr>
        <p:spPr>
          <a:xfrm>
            <a:off x="720000"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0" name="Google Shape;190;p27"/>
          <p:cNvSpPr txBox="1"/>
          <p:nvPr>
            <p:ph hasCustomPrompt="1" idx="3" type="title"/>
          </p:nvPr>
        </p:nvSpPr>
        <p:spPr>
          <a:xfrm>
            <a:off x="3788157"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1" name="Google Shape;191;p27"/>
          <p:cNvSpPr txBox="1"/>
          <p:nvPr>
            <p:ph idx="4" type="subTitle"/>
          </p:nvPr>
        </p:nvSpPr>
        <p:spPr>
          <a:xfrm>
            <a:off x="3420057"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27"/>
          <p:cNvSpPr txBox="1"/>
          <p:nvPr>
            <p:ph idx="5" type="subTitle"/>
          </p:nvPr>
        </p:nvSpPr>
        <p:spPr>
          <a:xfrm>
            <a:off x="3420057"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3" name="Google Shape;193;p27"/>
          <p:cNvSpPr txBox="1"/>
          <p:nvPr>
            <p:ph hasCustomPrompt="1" idx="6" type="title"/>
          </p:nvPr>
        </p:nvSpPr>
        <p:spPr>
          <a:xfrm>
            <a:off x="648821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4" name="Google Shape;194;p27"/>
          <p:cNvSpPr txBox="1"/>
          <p:nvPr>
            <p:ph idx="7" type="subTitle"/>
          </p:nvPr>
        </p:nvSpPr>
        <p:spPr>
          <a:xfrm>
            <a:off x="6120115"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5" name="Google Shape;195;p27"/>
          <p:cNvSpPr txBox="1"/>
          <p:nvPr>
            <p:ph idx="8" type="subTitle"/>
          </p:nvPr>
        </p:nvSpPr>
        <p:spPr>
          <a:xfrm>
            <a:off x="6120115"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6" name="Google Shape;196;p27"/>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7" name="Google Shape;19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8" name="Shape 198"/>
        <p:cNvGrpSpPr/>
        <p:nvPr/>
      </p:nvGrpSpPr>
      <p:grpSpPr>
        <a:xfrm>
          <a:off x="0" y="0"/>
          <a:ext cx="0" cy="0"/>
          <a:chOff x="0" y="0"/>
          <a:chExt cx="0" cy="0"/>
        </a:xfrm>
      </p:grpSpPr>
      <p:sp>
        <p:nvSpPr>
          <p:cNvPr id="199" name="Google Shape;199;p28"/>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0" name="Google Shape;200;p28"/>
          <p:cNvSpPr txBox="1"/>
          <p:nvPr>
            <p:ph idx="1" type="subTitle"/>
          </p:nvPr>
        </p:nvSpPr>
        <p:spPr>
          <a:xfrm>
            <a:off x="2105675" y="1598200"/>
            <a:ext cx="4932900" cy="113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1" name="Google Shape;201;p28"/>
          <p:cNvGrpSpPr/>
          <p:nvPr/>
        </p:nvGrpSpPr>
        <p:grpSpPr>
          <a:xfrm>
            <a:off x="18907" y="348447"/>
            <a:ext cx="9102423" cy="4768600"/>
            <a:chOff x="18907" y="348447"/>
            <a:chExt cx="9102423" cy="4768600"/>
          </a:xfrm>
        </p:grpSpPr>
        <p:sp>
          <p:nvSpPr>
            <p:cNvPr id="202" name="Google Shape;202;p28"/>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8"/>
          <p:cNvSpPr txBox="1"/>
          <p:nvPr/>
        </p:nvSpPr>
        <p:spPr>
          <a:xfrm>
            <a:off x="2105650" y="3543350"/>
            <a:ext cx="4932900" cy="575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b="1" lang="en" sz="1200" u="sng">
                <a:solidFill>
                  <a:schemeClr val="hlink"/>
                </a:solidFill>
                <a:latin typeface="Albert Sans"/>
                <a:ea typeface="Albert Sans"/>
                <a:cs typeface="Albert Sans"/>
                <a:sym typeface="Albert Sans"/>
                <a:hlinkClick r:id="rId2"/>
              </a:rPr>
              <a:t>Slidesgo</a:t>
            </a:r>
            <a:r>
              <a:rPr lang="en" sz="1200">
                <a:solidFill>
                  <a:schemeClr val="dk1"/>
                </a:solidFill>
                <a:latin typeface="Albert Sans"/>
                <a:ea typeface="Albert Sans"/>
                <a:cs typeface="Albert Sans"/>
                <a:sym typeface="Albert Sans"/>
              </a:rPr>
              <a:t>, and includes icons by </a:t>
            </a:r>
            <a:r>
              <a:rPr b="1" lang="en" sz="1200" u="sng">
                <a:solidFill>
                  <a:schemeClr val="dk1"/>
                </a:solidFill>
                <a:latin typeface="Albert Sans"/>
                <a:ea typeface="Albert Sans"/>
                <a:cs typeface="Albert Sans"/>
                <a:sym typeface="Albert Sans"/>
                <a:hlinkClick r:id="rId3">
                  <a:extLst>
                    <a:ext uri="{A12FA001-AC4F-418D-AE19-62706E023703}">
                      <ahyp:hlinkClr val="tx"/>
                    </a:ext>
                  </a:extLst>
                </a:hlinkClick>
              </a:rPr>
              <a:t>Flaticon</a:t>
            </a:r>
            <a:r>
              <a:rPr lang="en" sz="1200">
                <a:solidFill>
                  <a:schemeClr val="dk1"/>
                </a:solidFill>
                <a:latin typeface="Albert Sans"/>
                <a:ea typeface="Albert Sans"/>
                <a:cs typeface="Albert Sans"/>
                <a:sym typeface="Albert Sans"/>
              </a:rPr>
              <a:t>, and infographics &amp; images by </a:t>
            </a:r>
            <a:r>
              <a:rPr b="1" lang="en" sz="1200" u="sng">
                <a:solidFill>
                  <a:schemeClr val="dk1"/>
                </a:solidFill>
                <a:latin typeface="Albert Sans"/>
                <a:ea typeface="Albert Sans"/>
                <a:cs typeface="Albert Sans"/>
                <a:sym typeface="Albert Sans"/>
                <a:hlinkClick r:id="rId4">
                  <a:extLst>
                    <a:ext uri="{A12FA001-AC4F-418D-AE19-62706E023703}">
                      <ahyp:hlinkClr val="tx"/>
                    </a:ext>
                  </a:extLst>
                </a:hlinkClick>
              </a:rPr>
              <a:t>Freepik</a:t>
            </a:r>
            <a:r>
              <a:rPr lang="en" sz="1200" u="sng">
                <a:solidFill>
                  <a:schemeClr val="dk1"/>
                </a:solidFill>
                <a:latin typeface="Albert Sans"/>
                <a:ea typeface="Albert Sans"/>
                <a:cs typeface="Albert Sans"/>
                <a:sym typeface="Albert Sans"/>
              </a:rPr>
              <a:t> </a:t>
            </a:r>
            <a:endParaRPr b="1" sz="1200" u="sng">
              <a:solidFill>
                <a:schemeClr val="dk1"/>
              </a:solidFill>
              <a:latin typeface="Albert Sans"/>
              <a:ea typeface="Albert Sans"/>
              <a:cs typeface="Albert Sans"/>
              <a:sym typeface="Albert Sans"/>
            </a:endParaRPr>
          </a:p>
        </p:txBody>
      </p:sp>
      <p:sp>
        <p:nvSpPr>
          <p:cNvPr id="207" name="Google Shape;20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8" name="Shape 208"/>
        <p:cNvGrpSpPr/>
        <p:nvPr/>
      </p:nvGrpSpPr>
      <p:grpSpPr>
        <a:xfrm>
          <a:off x="0" y="0"/>
          <a:ext cx="0" cy="0"/>
          <a:chOff x="0" y="0"/>
          <a:chExt cx="0" cy="0"/>
        </a:xfrm>
      </p:grpSpPr>
      <p:sp>
        <p:nvSpPr>
          <p:cNvPr id="209" name="Google Shape;20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0" name="Shape 210"/>
        <p:cNvGrpSpPr/>
        <p:nvPr/>
      </p:nvGrpSpPr>
      <p:grpSpPr>
        <a:xfrm>
          <a:off x="0" y="0"/>
          <a:ext cx="0" cy="0"/>
          <a:chOff x="0" y="0"/>
          <a:chExt cx="0" cy="0"/>
        </a:xfrm>
      </p:grpSpPr>
      <p:sp>
        <p:nvSpPr>
          <p:cNvPr id="211" name="Google Shape;21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4"/>
          <p:cNvSpPr txBox="1"/>
          <p:nvPr>
            <p:ph idx="1" type="body"/>
          </p:nvPr>
        </p:nvSpPr>
        <p:spPr>
          <a:xfrm>
            <a:off x="791700" y="1201675"/>
            <a:ext cx="6709200" cy="254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30" name="Google Shape;3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5"/>
          <p:cNvSpPr txBox="1"/>
          <p:nvPr>
            <p:ph idx="1" type="subTitle"/>
          </p:nvPr>
        </p:nvSpPr>
        <p:spPr>
          <a:xfrm>
            <a:off x="5217434"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 name="Google Shape;34;p5"/>
          <p:cNvSpPr txBox="1"/>
          <p:nvPr>
            <p:ph idx="2" type="subTitle"/>
          </p:nvPr>
        </p:nvSpPr>
        <p:spPr>
          <a:xfrm>
            <a:off x="1745421"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 name="Google Shape;35;p5"/>
          <p:cNvSpPr txBox="1"/>
          <p:nvPr>
            <p:ph idx="3" type="subTitle"/>
          </p:nvPr>
        </p:nvSpPr>
        <p:spPr>
          <a:xfrm>
            <a:off x="5217426"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6" name="Google Shape;36;p5"/>
          <p:cNvSpPr txBox="1"/>
          <p:nvPr>
            <p:ph idx="4" type="subTitle"/>
          </p:nvPr>
        </p:nvSpPr>
        <p:spPr>
          <a:xfrm>
            <a:off x="1745225"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7" name="Google Shape;3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type="title"/>
          </p:nvPr>
        </p:nvSpPr>
        <p:spPr>
          <a:xfrm>
            <a:off x="3928350" y="949875"/>
            <a:ext cx="4129800" cy="1024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 name="Google Shape;43;p7"/>
          <p:cNvSpPr txBox="1"/>
          <p:nvPr>
            <p:ph idx="1" type="subTitle"/>
          </p:nvPr>
        </p:nvSpPr>
        <p:spPr>
          <a:xfrm>
            <a:off x="3928350" y="2006350"/>
            <a:ext cx="4129800" cy="2255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44" name="Google Shape;44;p7"/>
          <p:cNvSpPr/>
          <p:nvPr>
            <p:ph idx="2" type="pic"/>
          </p:nvPr>
        </p:nvSpPr>
        <p:spPr>
          <a:xfrm>
            <a:off x="992400" y="949875"/>
            <a:ext cx="2688000" cy="3311400"/>
          </a:xfrm>
          <a:prstGeom prst="rect">
            <a:avLst/>
          </a:prstGeom>
          <a:noFill/>
          <a:ln>
            <a:noFill/>
          </a:ln>
          <a:effectLst>
            <a:outerShdw rotWithShape="0" algn="bl" dir="7560000" dist="142875">
              <a:schemeClr val="dk1">
                <a:alpha val="97000"/>
              </a:schemeClr>
            </a:outerShdw>
          </a:effectLst>
        </p:spPr>
      </p:sp>
      <p:sp>
        <p:nvSpPr>
          <p:cNvPr id="45" name="Google Shape;4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8"/>
          <p:cNvSpPr txBox="1"/>
          <p:nvPr>
            <p:ph type="title"/>
          </p:nvPr>
        </p:nvSpPr>
        <p:spPr>
          <a:xfrm>
            <a:off x="1948500" y="1307100"/>
            <a:ext cx="52470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8" name="Google Shape;48;p8"/>
          <p:cNvGrpSpPr/>
          <p:nvPr/>
        </p:nvGrpSpPr>
        <p:grpSpPr>
          <a:xfrm>
            <a:off x="33846" y="-12"/>
            <a:ext cx="9110159" cy="5120950"/>
            <a:chOff x="33846" y="-12"/>
            <a:chExt cx="9110159" cy="5120950"/>
          </a:xfrm>
        </p:grpSpPr>
        <p:sp>
          <p:nvSpPr>
            <p:cNvPr id="49" name="Google Shape;49;p8"/>
            <p:cNvSpPr/>
            <p:nvPr/>
          </p:nvSpPr>
          <p:spPr>
            <a:xfrm>
              <a:off x="8833205" y="-12"/>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a:off x="33846"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402418" y="17398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8460914" y="171728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8460918" y="44993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txBox="1"/>
          <p:nvPr>
            <p:ph type="title"/>
          </p:nvPr>
        </p:nvSpPr>
        <p:spPr>
          <a:xfrm>
            <a:off x="2821494" y="1582288"/>
            <a:ext cx="35010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7" name="Google Shape;57;p9"/>
          <p:cNvSpPr txBox="1"/>
          <p:nvPr>
            <p:ph idx="1" type="subTitle"/>
          </p:nvPr>
        </p:nvSpPr>
        <p:spPr>
          <a:xfrm>
            <a:off x="2821506" y="2667513"/>
            <a:ext cx="3501000" cy="89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8" name="Google Shape;58;p9"/>
          <p:cNvGrpSpPr/>
          <p:nvPr/>
        </p:nvGrpSpPr>
        <p:grpSpPr>
          <a:xfrm>
            <a:off x="7" y="384088"/>
            <a:ext cx="8741573" cy="4375310"/>
            <a:chOff x="7" y="384088"/>
            <a:chExt cx="8741573" cy="4375310"/>
          </a:xfrm>
        </p:grpSpPr>
        <p:sp>
          <p:nvSpPr>
            <p:cNvPr id="59" name="Google Shape;59;p9"/>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p:nvPr>
            <p:ph idx="2" type="pic"/>
          </p:nvPr>
        </p:nvSpPr>
        <p:spPr>
          <a:xfrm>
            <a:off x="-25" y="-13725"/>
            <a:ext cx="9144000" cy="5157300"/>
          </a:xfrm>
          <a:prstGeom prst="rect">
            <a:avLst/>
          </a:prstGeom>
          <a:noFill/>
          <a:ln>
            <a:noFill/>
          </a:ln>
        </p:spPr>
      </p:sp>
      <p:sp>
        <p:nvSpPr>
          <p:cNvPr id="65" name="Google Shape;65;p10"/>
          <p:cNvSpPr txBox="1"/>
          <p:nvPr>
            <p:ph type="title"/>
          </p:nvPr>
        </p:nvSpPr>
        <p:spPr>
          <a:xfrm>
            <a:off x="713125" y="3954975"/>
            <a:ext cx="7717800" cy="6321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6" name="Google Shape;6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2pPr>
            <a:lvl3pPr lvl="2"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3pPr>
            <a:lvl4pPr lvl="3"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4pPr>
            <a:lvl5pPr lvl="4"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5pPr>
            <a:lvl6pPr lvl="5"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6pPr>
            <a:lvl7pPr lvl="6"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7pPr>
            <a:lvl8pPr lvl="7"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8pPr>
            <a:lvl9pPr lvl="8"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lbert Sans"/>
                <a:ea typeface="Albert Sans"/>
                <a:cs typeface="Albert Sans"/>
                <a:sym typeface="Albert Sans"/>
              </a:defRPr>
            </a:lvl1pPr>
            <a:lvl2pPr lvl="1" algn="r">
              <a:buNone/>
              <a:defRPr sz="1300">
                <a:solidFill>
                  <a:schemeClr val="dk1"/>
                </a:solidFill>
                <a:latin typeface="Albert Sans"/>
                <a:ea typeface="Albert Sans"/>
                <a:cs typeface="Albert Sans"/>
                <a:sym typeface="Albert Sans"/>
              </a:defRPr>
            </a:lvl2pPr>
            <a:lvl3pPr lvl="2" algn="r">
              <a:buNone/>
              <a:defRPr sz="1300">
                <a:solidFill>
                  <a:schemeClr val="dk1"/>
                </a:solidFill>
                <a:latin typeface="Albert Sans"/>
                <a:ea typeface="Albert Sans"/>
                <a:cs typeface="Albert Sans"/>
                <a:sym typeface="Albert Sans"/>
              </a:defRPr>
            </a:lvl3pPr>
            <a:lvl4pPr lvl="3" algn="r">
              <a:buNone/>
              <a:defRPr sz="1300">
                <a:solidFill>
                  <a:schemeClr val="dk1"/>
                </a:solidFill>
                <a:latin typeface="Albert Sans"/>
                <a:ea typeface="Albert Sans"/>
                <a:cs typeface="Albert Sans"/>
                <a:sym typeface="Albert Sans"/>
              </a:defRPr>
            </a:lvl4pPr>
            <a:lvl5pPr lvl="4" algn="r">
              <a:buNone/>
              <a:defRPr sz="1300">
                <a:solidFill>
                  <a:schemeClr val="dk1"/>
                </a:solidFill>
                <a:latin typeface="Albert Sans"/>
                <a:ea typeface="Albert Sans"/>
                <a:cs typeface="Albert Sans"/>
                <a:sym typeface="Albert Sans"/>
              </a:defRPr>
            </a:lvl5pPr>
            <a:lvl6pPr lvl="5" algn="r">
              <a:buNone/>
              <a:defRPr sz="1300">
                <a:solidFill>
                  <a:schemeClr val="dk1"/>
                </a:solidFill>
                <a:latin typeface="Albert Sans"/>
                <a:ea typeface="Albert Sans"/>
                <a:cs typeface="Albert Sans"/>
                <a:sym typeface="Albert Sans"/>
              </a:defRPr>
            </a:lvl6pPr>
            <a:lvl7pPr lvl="6" algn="r">
              <a:buNone/>
              <a:defRPr sz="1300">
                <a:solidFill>
                  <a:schemeClr val="dk1"/>
                </a:solidFill>
                <a:latin typeface="Albert Sans"/>
                <a:ea typeface="Albert Sans"/>
                <a:cs typeface="Albert Sans"/>
                <a:sym typeface="Albert Sans"/>
              </a:defRPr>
            </a:lvl7pPr>
            <a:lvl8pPr lvl="7" algn="r">
              <a:buNone/>
              <a:defRPr sz="1300">
                <a:solidFill>
                  <a:schemeClr val="dk1"/>
                </a:solidFill>
                <a:latin typeface="Albert Sans"/>
                <a:ea typeface="Albert Sans"/>
                <a:cs typeface="Albert Sans"/>
                <a:sym typeface="Albert Sans"/>
              </a:defRPr>
            </a:lvl8pPr>
            <a:lvl9pPr lvl="8" algn="r">
              <a:buNone/>
              <a:defRPr sz="1300">
                <a:solidFill>
                  <a:schemeClr val="dk1"/>
                </a:solidFill>
                <a:latin typeface="Albert Sans"/>
                <a:ea typeface="Albert Sans"/>
                <a:cs typeface="Albert Sans"/>
                <a:sym typeface="Albert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8.png"/><Relationship Id="rId8"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41.png"/><Relationship Id="rId6"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26.png"/><Relationship Id="rId4" Type="http://schemas.openxmlformats.org/officeDocument/2006/relationships/hyperlink" Target="https://github.com/husseinlopez/icd2024/blob/main/icd7.ipynb" TargetMode="External"/><Relationship Id="rId5"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9.png"/><Relationship Id="rId4" Type="http://schemas.openxmlformats.org/officeDocument/2006/relationships/hyperlink" Target="https://github.com/husseinlopez/PythonDataScienceHandbook/tree/master/notebooks_v1" TargetMode="External"/><Relationship Id="rId5"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ctrTitle"/>
          </p:nvPr>
        </p:nvSpPr>
        <p:spPr>
          <a:xfrm>
            <a:off x="1901825" y="961363"/>
            <a:ext cx="5339700" cy="270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Introducción a la Ciencia de Datos</a:t>
            </a:r>
            <a:endParaRPr sz="40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lt2"/>
                </a:solidFill>
              </a:rPr>
              <a:t>Maestría en Ciencias </a:t>
            </a:r>
            <a:br>
              <a:rPr lang="en" sz="2400">
                <a:solidFill>
                  <a:schemeClr val="lt2"/>
                </a:solidFill>
              </a:rPr>
            </a:br>
            <a:r>
              <a:rPr lang="en" sz="2400">
                <a:solidFill>
                  <a:schemeClr val="lt2"/>
                </a:solidFill>
              </a:rPr>
              <a:t>de la Computación</a:t>
            </a:r>
            <a:endParaRPr sz="2400">
              <a:solidFill>
                <a:schemeClr val="lt2"/>
              </a:solidFill>
            </a:endParaRPr>
          </a:p>
        </p:txBody>
      </p:sp>
      <p:sp>
        <p:nvSpPr>
          <p:cNvPr id="217" name="Google Shape;217;p31"/>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1"/>
          <p:cNvSpPr txBox="1"/>
          <p:nvPr>
            <p:ph idx="1" type="subTitle"/>
          </p:nvPr>
        </p:nvSpPr>
        <p:spPr>
          <a:xfrm>
            <a:off x="1901926" y="3770538"/>
            <a:ext cx="53397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 Irvin Hussein López Nava</a:t>
            </a:r>
            <a:endParaRPr/>
          </a:p>
        </p:txBody>
      </p:sp>
      <p:pic>
        <p:nvPicPr>
          <p:cNvPr id="221" name="Google Shape;221;p31"/>
          <p:cNvPicPr preferRelativeResize="0"/>
          <p:nvPr/>
        </p:nvPicPr>
        <p:blipFill rotWithShape="1">
          <a:blip r:embed="rId3">
            <a:alphaModFix/>
          </a:blip>
          <a:srcRect b="1764" l="0" r="0" t="1270"/>
          <a:stretch/>
        </p:blipFill>
        <p:spPr>
          <a:xfrm>
            <a:off x="7391000" y="348450"/>
            <a:ext cx="1351601" cy="1314626"/>
          </a:xfrm>
          <a:prstGeom prst="rect">
            <a:avLst/>
          </a:prstGeom>
          <a:noFill/>
          <a:ln>
            <a:noFill/>
          </a:ln>
        </p:spPr>
      </p:pic>
      <p:sp>
        <p:nvSpPr>
          <p:cNvPr id="222" name="Google Shape;222;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3" name="Google Shape;223;p31"/>
          <p:cNvPicPr preferRelativeResize="0"/>
          <p:nvPr/>
        </p:nvPicPr>
        <p:blipFill>
          <a:blip r:embed="rId4">
            <a:alphaModFix/>
          </a:blip>
          <a:stretch>
            <a:fillRect/>
          </a:stretch>
        </p:blipFill>
        <p:spPr>
          <a:xfrm>
            <a:off x="406875" y="3475225"/>
            <a:ext cx="1351599" cy="1253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2" name="Google Shape;302;p40"/>
          <p:cNvSpPr/>
          <p:nvPr/>
        </p:nvSpPr>
        <p:spPr>
          <a:xfrm>
            <a:off x="3604650" y="2610088"/>
            <a:ext cx="4023300" cy="1753200"/>
          </a:xfrm>
          <a:prstGeom prst="rect">
            <a:avLst/>
          </a:prstGeom>
          <a:noFill/>
          <a:ln cap="flat" cmpd="sng" w="38100">
            <a:solidFill>
              <a:srgbClr val="EEEEEE"/>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p:txBody>
      </p:sp>
      <p:sp>
        <p:nvSpPr>
          <p:cNvPr id="303" name="Google Shape;303;p40"/>
          <p:cNvSpPr/>
          <p:nvPr/>
        </p:nvSpPr>
        <p:spPr>
          <a:xfrm>
            <a:off x="222850" y="1568425"/>
            <a:ext cx="2560200" cy="1828800"/>
          </a:xfrm>
          <a:prstGeom prst="rect">
            <a:avLst/>
          </a:prstGeom>
          <a:noFill/>
          <a:ln cap="flat" cmpd="sng" w="38100">
            <a:solidFill>
              <a:srgbClr val="EEEEEE"/>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t>Datos etiquetados</a:t>
            </a:r>
            <a:endParaRPr sz="1200"/>
          </a:p>
        </p:txBody>
      </p:sp>
      <p:sp>
        <p:nvSpPr>
          <p:cNvPr id="304" name="Google Shape;304;p40"/>
          <p:cNvSpPr txBox="1"/>
          <p:nvPr/>
        </p:nvSpPr>
        <p:spPr>
          <a:xfrm>
            <a:off x="1141350" y="775713"/>
            <a:ext cx="24633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latin typeface="Fira Sans"/>
                <a:ea typeface="Fira Sans"/>
                <a:cs typeface="Fira Sans"/>
                <a:sym typeface="Fira Sans"/>
              </a:rPr>
              <a:t>Aprendizaje automático clásico</a:t>
            </a:r>
            <a:endParaRPr sz="1200">
              <a:latin typeface="Fira Sans"/>
              <a:ea typeface="Fira Sans"/>
              <a:cs typeface="Fira Sans"/>
              <a:sym typeface="Fira Sans"/>
            </a:endParaRPr>
          </a:p>
        </p:txBody>
      </p:sp>
      <p:sp>
        <p:nvSpPr>
          <p:cNvPr id="305" name="Google Shape;305;p40"/>
          <p:cNvSpPr txBox="1"/>
          <p:nvPr/>
        </p:nvSpPr>
        <p:spPr>
          <a:xfrm>
            <a:off x="1141350" y="3998488"/>
            <a:ext cx="24633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latin typeface="Fira Sans"/>
                <a:ea typeface="Fira Sans"/>
                <a:cs typeface="Fira Sans"/>
                <a:sym typeface="Fira Sans"/>
              </a:rPr>
              <a:t>Aprendizaje profundo</a:t>
            </a:r>
            <a:endParaRPr sz="1200">
              <a:latin typeface="Fira Sans"/>
              <a:ea typeface="Fira Sans"/>
              <a:cs typeface="Fira Sans"/>
              <a:sym typeface="Fira Sans"/>
            </a:endParaRPr>
          </a:p>
        </p:txBody>
      </p:sp>
      <p:sp>
        <p:nvSpPr>
          <p:cNvPr id="306" name="Google Shape;306;p40"/>
          <p:cNvSpPr/>
          <p:nvPr/>
        </p:nvSpPr>
        <p:spPr>
          <a:xfrm>
            <a:off x="3604650" y="775713"/>
            <a:ext cx="1828800" cy="1596000"/>
          </a:xfrm>
          <a:prstGeom prst="rect">
            <a:avLst/>
          </a:prstGeom>
          <a:noFill/>
          <a:ln cap="flat" cmpd="sng" w="38100">
            <a:solidFill>
              <a:srgbClr val="EEEEEE"/>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Extracción y selección </a:t>
            </a:r>
            <a:br>
              <a:rPr lang="en" sz="1000"/>
            </a:br>
            <a:r>
              <a:rPr lang="en" sz="1000"/>
              <a:t>de características</a:t>
            </a:r>
            <a:endParaRPr sz="1000"/>
          </a:p>
        </p:txBody>
      </p:sp>
      <p:sp>
        <p:nvSpPr>
          <p:cNvPr id="307" name="Google Shape;307;p40"/>
          <p:cNvSpPr/>
          <p:nvPr/>
        </p:nvSpPr>
        <p:spPr>
          <a:xfrm>
            <a:off x="5799150" y="775713"/>
            <a:ext cx="1828800" cy="1596000"/>
          </a:xfrm>
          <a:prstGeom prst="rect">
            <a:avLst/>
          </a:prstGeom>
          <a:noFill/>
          <a:ln cap="flat" cmpd="sng" w="38100">
            <a:solidFill>
              <a:srgbClr val="EEEEEE"/>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t>Clasificación </a:t>
            </a:r>
            <a:endParaRPr sz="1000"/>
          </a:p>
        </p:txBody>
      </p:sp>
      <p:sp>
        <p:nvSpPr>
          <p:cNvPr id="308" name="Google Shape;308;p40"/>
          <p:cNvSpPr/>
          <p:nvPr/>
        </p:nvSpPr>
        <p:spPr>
          <a:xfrm rot="-1799539">
            <a:off x="2696638" y="1644344"/>
            <a:ext cx="965024" cy="310338"/>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0"/>
          <p:cNvSpPr/>
          <p:nvPr/>
        </p:nvSpPr>
        <p:spPr>
          <a:xfrm rot="1799930">
            <a:off x="2696365" y="3093119"/>
            <a:ext cx="965434" cy="310338"/>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0"/>
          <p:cNvSpPr/>
          <p:nvPr/>
        </p:nvSpPr>
        <p:spPr>
          <a:xfrm>
            <a:off x="5324319" y="1480148"/>
            <a:ext cx="621000" cy="3102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0"/>
          <p:cNvSpPr/>
          <p:nvPr/>
        </p:nvSpPr>
        <p:spPr>
          <a:xfrm>
            <a:off x="7529369" y="1480148"/>
            <a:ext cx="621000" cy="3102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0"/>
          <p:cNvSpPr txBox="1"/>
          <p:nvPr/>
        </p:nvSpPr>
        <p:spPr>
          <a:xfrm>
            <a:off x="8059850" y="1313488"/>
            <a:ext cx="937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rgbClr val="263C4C"/>
                </a:solidFill>
              </a:rPr>
              <a:t>versicolor, setosa, virgnica</a:t>
            </a:r>
            <a:endParaRPr i="1" sz="1000">
              <a:solidFill>
                <a:srgbClr val="263C4C"/>
              </a:solidFill>
            </a:endParaRPr>
          </a:p>
        </p:txBody>
      </p:sp>
      <p:sp>
        <p:nvSpPr>
          <p:cNvPr id="313" name="Google Shape;313;p40"/>
          <p:cNvSpPr txBox="1"/>
          <p:nvPr/>
        </p:nvSpPr>
        <p:spPr>
          <a:xfrm>
            <a:off x="8072400" y="3164938"/>
            <a:ext cx="921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rgbClr val="263C4C"/>
                </a:solidFill>
              </a:rPr>
              <a:t>versicolor, setosa, virgnica</a:t>
            </a:r>
            <a:endParaRPr i="1" sz="1000">
              <a:solidFill>
                <a:srgbClr val="263C4C"/>
              </a:solidFill>
            </a:endParaRPr>
          </a:p>
        </p:txBody>
      </p:sp>
      <p:pic>
        <p:nvPicPr>
          <p:cNvPr id="314" name="Google Shape;314;p40"/>
          <p:cNvPicPr preferRelativeResize="0"/>
          <p:nvPr/>
        </p:nvPicPr>
        <p:blipFill>
          <a:blip r:embed="rId3">
            <a:alphaModFix/>
          </a:blip>
          <a:stretch>
            <a:fillRect/>
          </a:stretch>
        </p:blipFill>
        <p:spPr>
          <a:xfrm>
            <a:off x="3821638" y="2759476"/>
            <a:ext cx="3691775" cy="1151966"/>
          </a:xfrm>
          <a:prstGeom prst="rect">
            <a:avLst/>
          </a:prstGeom>
          <a:noFill/>
          <a:ln>
            <a:noFill/>
          </a:ln>
        </p:spPr>
      </p:pic>
      <p:sp>
        <p:nvSpPr>
          <p:cNvPr id="315" name="Google Shape;315;p40"/>
          <p:cNvSpPr/>
          <p:nvPr/>
        </p:nvSpPr>
        <p:spPr>
          <a:xfrm>
            <a:off x="7529369" y="3331598"/>
            <a:ext cx="621000" cy="3102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0"/>
          <p:cNvSpPr/>
          <p:nvPr/>
        </p:nvSpPr>
        <p:spPr>
          <a:xfrm rot="-5400000">
            <a:off x="5097700" y="2635388"/>
            <a:ext cx="80400" cy="2632500"/>
          </a:xfrm>
          <a:prstGeom prst="leftBrace">
            <a:avLst>
              <a:gd fmla="val 50000" name="adj1"/>
              <a:gd fmla="val 50000" name="adj2"/>
            </a:avLst>
          </a:prstGeom>
          <a:noFill/>
          <a:ln cap="flat" cmpd="sng" w="9525">
            <a:solidFill>
              <a:srgbClr val="63A5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0"/>
          <p:cNvSpPr/>
          <p:nvPr/>
        </p:nvSpPr>
        <p:spPr>
          <a:xfrm rot="-5400000">
            <a:off x="6942950" y="3534788"/>
            <a:ext cx="80400" cy="833700"/>
          </a:xfrm>
          <a:prstGeom prst="leftBrace">
            <a:avLst>
              <a:gd fmla="val 50000" name="adj1"/>
              <a:gd fmla="val 50000" name="adj2"/>
            </a:avLst>
          </a:prstGeom>
          <a:noFill/>
          <a:ln cap="flat" cmpd="sng" w="9525">
            <a:solidFill>
              <a:srgbClr val="63A5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0"/>
          <p:cNvSpPr txBox="1"/>
          <p:nvPr/>
        </p:nvSpPr>
        <p:spPr>
          <a:xfrm>
            <a:off x="3821800" y="3937588"/>
            <a:ext cx="2632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00"/>
                </a:solidFill>
              </a:rPr>
              <a:t>Extracción de características</a:t>
            </a:r>
            <a:endParaRPr sz="1000">
              <a:solidFill>
                <a:srgbClr val="000000"/>
              </a:solidFill>
            </a:endParaRPr>
          </a:p>
        </p:txBody>
      </p:sp>
      <p:sp>
        <p:nvSpPr>
          <p:cNvPr id="319" name="Google Shape;319;p40"/>
          <p:cNvSpPr txBox="1"/>
          <p:nvPr/>
        </p:nvSpPr>
        <p:spPr>
          <a:xfrm>
            <a:off x="6454300" y="3937588"/>
            <a:ext cx="1064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00"/>
                </a:solidFill>
              </a:rPr>
              <a:t>Clasificación</a:t>
            </a:r>
            <a:endParaRPr sz="1000">
              <a:solidFill>
                <a:srgbClr val="000000"/>
              </a:solidFill>
            </a:endParaRPr>
          </a:p>
        </p:txBody>
      </p:sp>
      <p:pic>
        <p:nvPicPr>
          <p:cNvPr id="320" name="Google Shape;320;p40"/>
          <p:cNvPicPr preferRelativeResize="0"/>
          <p:nvPr/>
        </p:nvPicPr>
        <p:blipFill>
          <a:blip r:embed="rId4">
            <a:alphaModFix/>
          </a:blip>
          <a:stretch>
            <a:fillRect/>
          </a:stretch>
        </p:blipFill>
        <p:spPr>
          <a:xfrm>
            <a:off x="535138" y="2263963"/>
            <a:ext cx="677161" cy="615601"/>
          </a:xfrm>
          <a:prstGeom prst="rect">
            <a:avLst/>
          </a:prstGeom>
          <a:noFill/>
          <a:ln>
            <a:noFill/>
          </a:ln>
        </p:spPr>
      </p:pic>
      <p:pic>
        <p:nvPicPr>
          <p:cNvPr id="321" name="Google Shape;321;p40"/>
          <p:cNvPicPr preferRelativeResize="0"/>
          <p:nvPr/>
        </p:nvPicPr>
        <p:blipFill>
          <a:blip r:embed="rId5">
            <a:alphaModFix/>
          </a:blip>
          <a:stretch>
            <a:fillRect/>
          </a:stretch>
        </p:blipFill>
        <p:spPr>
          <a:xfrm>
            <a:off x="1367500" y="2263963"/>
            <a:ext cx="474019" cy="615601"/>
          </a:xfrm>
          <a:prstGeom prst="rect">
            <a:avLst/>
          </a:prstGeom>
          <a:noFill/>
          <a:ln>
            <a:noFill/>
          </a:ln>
        </p:spPr>
      </p:pic>
      <p:pic>
        <p:nvPicPr>
          <p:cNvPr id="322" name="Google Shape;322;p40"/>
          <p:cNvPicPr preferRelativeResize="0"/>
          <p:nvPr/>
        </p:nvPicPr>
        <p:blipFill>
          <a:blip r:embed="rId6">
            <a:alphaModFix/>
          </a:blip>
          <a:stretch>
            <a:fillRect/>
          </a:stretch>
        </p:blipFill>
        <p:spPr>
          <a:xfrm>
            <a:off x="1996737" y="2275500"/>
            <a:ext cx="474024" cy="592531"/>
          </a:xfrm>
          <a:prstGeom prst="rect">
            <a:avLst/>
          </a:prstGeom>
          <a:noFill/>
          <a:ln>
            <a:noFill/>
          </a:ln>
        </p:spPr>
      </p:pic>
      <p:pic>
        <p:nvPicPr>
          <p:cNvPr id="323" name="Google Shape;323;p40"/>
          <p:cNvPicPr preferRelativeResize="0"/>
          <p:nvPr/>
        </p:nvPicPr>
        <p:blipFill>
          <a:blip r:embed="rId7">
            <a:alphaModFix/>
          </a:blip>
          <a:stretch>
            <a:fillRect/>
          </a:stretch>
        </p:blipFill>
        <p:spPr>
          <a:xfrm>
            <a:off x="4137195" y="1447950"/>
            <a:ext cx="763717" cy="615600"/>
          </a:xfrm>
          <a:prstGeom prst="rect">
            <a:avLst/>
          </a:prstGeom>
          <a:noFill/>
          <a:ln>
            <a:noFill/>
          </a:ln>
        </p:spPr>
      </p:pic>
      <p:pic>
        <p:nvPicPr>
          <p:cNvPr id="324" name="Google Shape;324;p40"/>
          <p:cNvPicPr preferRelativeResize="0"/>
          <p:nvPr/>
        </p:nvPicPr>
        <p:blipFill>
          <a:blip r:embed="rId8">
            <a:alphaModFix/>
          </a:blip>
          <a:stretch>
            <a:fillRect/>
          </a:stretch>
        </p:blipFill>
        <p:spPr>
          <a:xfrm>
            <a:off x="6166713" y="1079251"/>
            <a:ext cx="1233275" cy="1233275"/>
          </a:xfrm>
          <a:prstGeom prst="rect">
            <a:avLst/>
          </a:prstGeom>
          <a:noFill/>
          <a:ln>
            <a:noFill/>
          </a:ln>
        </p:spPr>
      </p:pic>
      <p:pic>
        <p:nvPicPr>
          <p:cNvPr id="325" name="Google Shape;325;p40"/>
          <p:cNvPicPr preferRelativeResize="0"/>
          <p:nvPr/>
        </p:nvPicPr>
        <p:blipFill>
          <a:blip r:embed="rId9">
            <a:alphaModFix/>
          </a:blip>
          <a:stretch>
            <a:fillRect/>
          </a:stretch>
        </p:blipFill>
        <p:spPr>
          <a:xfrm>
            <a:off x="3840480" y="2837458"/>
            <a:ext cx="3647098" cy="10602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41"/>
          <p:cNvPicPr preferRelativeResize="0"/>
          <p:nvPr/>
        </p:nvPicPr>
        <p:blipFill>
          <a:blip r:embed="rId3">
            <a:alphaModFix amt="80000"/>
          </a:blip>
          <a:stretch>
            <a:fillRect/>
          </a:stretch>
        </p:blipFill>
        <p:spPr>
          <a:xfrm>
            <a:off x="-271125" y="225"/>
            <a:ext cx="9797142" cy="5143500"/>
          </a:xfrm>
          <a:prstGeom prst="rect">
            <a:avLst/>
          </a:prstGeom>
          <a:noFill/>
          <a:ln>
            <a:noFill/>
          </a:ln>
        </p:spPr>
      </p:pic>
      <p:sp>
        <p:nvSpPr>
          <p:cNvPr id="331" name="Google Shape;331;p41"/>
          <p:cNvSpPr txBox="1"/>
          <p:nvPr/>
        </p:nvSpPr>
        <p:spPr>
          <a:xfrm>
            <a:off x="0" y="1094100"/>
            <a:ext cx="6552300" cy="2924400"/>
          </a:xfrm>
          <a:prstGeom prst="rect">
            <a:avLst/>
          </a:prstGeom>
          <a:noFill/>
          <a:ln>
            <a:noFill/>
          </a:ln>
          <a:effectLst>
            <a:outerShdw blurRad="57150" rotWithShape="0" algn="bl" dir="5400000" dist="476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5000">
                <a:solidFill>
                  <a:srgbClr val="00C3B1"/>
                </a:solidFill>
                <a:latin typeface="Albert Sans"/>
                <a:ea typeface="Albert Sans"/>
                <a:cs typeface="Albert Sans"/>
                <a:sym typeface="Albert Sans"/>
              </a:rPr>
              <a:t>¿</a:t>
            </a:r>
            <a:r>
              <a:rPr b="1" lang="en" sz="6000">
                <a:solidFill>
                  <a:schemeClr val="lt1"/>
                </a:solidFill>
                <a:latin typeface="Albert Sans"/>
                <a:ea typeface="Albert Sans"/>
                <a:cs typeface="Albert Sans"/>
                <a:sym typeface="Albert Sans"/>
              </a:rPr>
              <a:t>Qué</a:t>
            </a:r>
            <a:r>
              <a:rPr b="1" lang="en" sz="5000">
                <a:solidFill>
                  <a:schemeClr val="lt1"/>
                </a:solidFill>
                <a:latin typeface="Albert Sans"/>
                <a:ea typeface="Albert Sans"/>
                <a:cs typeface="Albert Sans"/>
                <a:sym typeface="Albert Sans"/>
              </a:rPr>
              <a:t> </a:t>
            </a:r>
            <a:r>
              <a:rPr b="1" lang="en" sz="5000">
                <a:solidFill>
                  <a:schemeClr val="accent2"/>
                </a:solidFill>
                <a:latin typeface="Albert Sans"/>
                <a:ea typeface="Albert Sans"/>
                <a:cs typeface="Albert Sans"/>
                <a:sym typeface="Albert Sans"/>
              </a:rPr>
              <a:t>es</a:t>
            </a:r>
            <a:r>
              <a:rPr b="1" lang="en" sz="5000">
                <a:solidFill>
                  <a:schemeClr val="accent3"/>
                </a:solidFill>
                <a:latin typeface="Albert Sans"/>
                <a:ea typeface="Albert Sans"/>
                <a:cs typeface="Albert Sans"/>
                <a:sym typeface="Albert Sans"/>
              </a:rPr>
              <a:t> </a:t>
            </a:r>
            <a:endParaRPr b="1" sz="5000">
              <a:solidFill>
                <a:schemeClr val="accent3"/>
              </a:solidFill>
              <a:latin typeface="Albert Sans"/>
              <a:ea typeface="Albert Sans"/>
              <a:cs typeface="Albert Sans"/>
              <a:sym typeface="Albert Sans"/>
            </a:endParaRPr>
          </a:p>
          <a:p>
            <a:pPr indent="0" lvl="0" marL="0" rtl="0" algn="l">
              <a:spcBef>
                <a:spcPts val="0"/>
              </a:spcBef>
              <a:spcAft>
                <a:spcPts val="0"/>
              </a:spcAft>
              <a:buNone/>
            </a:pPr>
            <a:r>
              <a:rPr b="1" lang="en" sz="5000">
                <a:solidFill>
                  <a:schemeClr val="accent2"/>
                </a:solidFill>
                <a:latin typeface="Albert Sans"/>
                <a:ea typeface="Albert Sans"/>
                <a:cs typeface="Albert Sans"/>
                <a:sym typeface="Albert Sans"/>
              </a:rPr>
              <a:t> la </a:t>
            </a:r>
            <a:r>
              <a:rPr b="1" lang="en" sz="5500">
                <a:solidFill>
                  <a:schemeClr val="accent6"/>
                </a:solidFill>
                <a:latin typeface="Albert Sans"/>
                <a:ea typeface="Albert Sans"/>
                <a:cs typeface="Albert Sans"/>
                <a:sym typeface="Albert Sans"/>
              </a:rPr>
              <a:t>Extracción </a:t>
            </a:r>
            <a:r>
              <a:rPr b="1" lang="en" sz="5000">
                <a:solidFill>
                  <a:schemeClr val="accent2"/>
                </a:solidFill>
                <a:latin typeface="Albert Sans"/>
                <a:ea typeface="Albert Sans"/>
                <a:cs typeface="Albert Sans"/>
                <a:sym typeface="Albert Sans"/>
              </a:rPr>
              <a:t>de </a:t>
            </a:r>
            <a:r>
              <a:rPr b="1" lang="en" sz="6300">
                <a:solidFill>
                  <a:schemeClr val="lt1"/>
                </a:solidFill>
                <a:latin typeface="Albert Sans"/>
                <a:ea typeface="Albert Sans"/>
                <a:cs typeface="Albert Sans"/>
                <a:sym typeface="Albert Sans"/>
              </a:rPr>
              <a:t>Características</a:t>
            </a:r>
            <a:r>
              <a:rPr b="1" lang="en" sz="5000">
                <a:solidFill>
                  <a:srgbClr val="00C3B1"/>
                </a:solidFill>
                <a:latin typeface="Albert Sans"/>
                <a:ea typeface="Albert Sans"/>
                <a:cs typeface="Albert Sans"/>
                <a:sym typeface="Albert Sans"/>
              </a:rPr>
              <a:t>?</a:t>
            </a:r>
            <a:endParaRPr b="1" sz="5000">
              <a:solidFill>
                <a:srgbClr val="00C3B1"/>
              </a:solidFill>
              <a:latin typeface="Albert Sans"/>
              <a:ea typeface="Albert Sans"/>
              <a:cs typeface="Albert Sans"/>
              <a:sym typeface="Albert Sans"/>
            </a:endParaRPr>
          </a:p>
        </p:txBody>
      </p:sp>
      <p:sp>
        <p:nvSpPr>
          <p:cNvPr id="332" name="Google Shape;332;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2"/>
          <p:cNvSpPr txBox="1"/>
          <p:nvPr>
            <p:ph idx="2" type="subTitle"/>
          </p:nvPr>
        </p:nvSpPr>
        <p:spPr>
          <a:xfrm>
            <a:off x="3347525" y="2004950"/>
            <a:ext cx="24264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E76A28"/>
                </a:solidFill>
              </a:rPr>
              <a:t>Es el proceso de extracción de características (características, propiedades, atributos) a partir de datos brutos. Debido al aprendizaje profundo, que son capaces de aprender por sí mismas, ha quedado obsoleta para el procesamiento de cierto tipo de datos.</a:t>
            </a:r>
            <a:endParaRPr sz="1200">
              <a:solidFill>
                <a:srgbClr val="E76A28"/>
              </a:solidFill>
            </a:endParaRPr>
          </a:p>
        </p:txBody>
      </p:sp>
      <p:sp>
        <p:nvSpPr>
          <p:cNvPr id="338" name="Google Shape;338;p42"/>
          <p:cNvSpPr txBox="1"/>
          <p:nvPr>
            <p:ph idx="5" type="subTitle"/>
          </p:nvPr>
        </p:nvSpPr>
        <p:spPr>
          <a:xfrm>
            <a:off x="6003695" y="2004955"/>
            <a:ext cx="21708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 subproceso de la ingeniería de características que se centra en la creación de nuevas características a partir de las existentes. Este proceso puede implicar la transformación de datos, la selección de características o la combinación de características.</a:t>
            </a:r>
            <a:endParaRPr sz="1200"/>
          </a:p>
        </p:txBody>
      </p:sp>
      <p:sp>
        <p:nvSpPr>
          <p:cNvPr id="339" name="Google Shape;339;p42"/>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Definiciones</a:t>
            </a:r>
            <a:endParaRPr/>
          </a:p>
        </p:txBody>
      </p:sp>
      <p:sp>
        <p:nvSpPr>
          <p:cNvPr id="340" name="Google Shape;340;p42"/>
          <p:cNvSpPr txBox="1"/>
          <p:nvPr>
            <p:ph idx="1" type="subTitle"/>
          </p:nvPr>
        </p:nvSpPr>
        <p:spPr>
          <a:xfrm>
            <a:off x="965245" y="2004954"/>
            <a:ext cx="21792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una técnica utilizada en el procesamiento de datos y el aprendizaje automático que consiste en obtener y seleccionar un subconjunto relevante de características (también conocidas como atributos o variables) a partir de datos brutos o de alta dimensionalidad.</a:t>
            </a:r>
            <a:endParaRPr sz="1200"/>
          </a:p>
        </p:txBody>
      </p:sp>
      <p:sp>
        <p:nvSpPr>
          <p:cNvPr id="341" name="Google Shape;341;p42"/>
          <p:cNvSpPr txBox="1"/>
          <p:nvPr>
            <p:ph idx="7" type="subTitle"/>
          </p:nvPr>
        </p:nvSpPr>
        <p:spPr>
          <a:xfrm>
            <a:off x="965251" y="1262225"/>
            <a:ext cx="21792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ChatGPT</a:t>
            </a:r>
            <a:endParaRPr>
              <a:solidFill>
                <a:schemeClr val="dk2"/>
              </a:solidFill>
            </a:endParaRPr>
          </a:p>
        </p:txBody>
      </p:sp>
      <p:sp>
        <p:nvSpPr>
          <p:cNvPr id="342" name="Google Shape;342;p42"/>
          <p:cNvSpPr txBox="1"/>
          <p:nvPr>
            <p:ph idx="8" type="subTitle"/>
          </p:nvPr>
        </p:nvSpPr>
        <p:spPr>
          <a:xfrm>
            <a:off x="3485566" y="1262228"/>
            <a:ext cx="21750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Wikipedia</a:t>
            </a:r>
            <a:endParaRPr>
              <a:solidFill>
                <a:schemeClr val="dk2"/>
              </a:solidFill>
            </a:endParaRPr>
          </a:p>
        </p:txBody>
      </p:sp>
      <p:sp>
        <p:nvSpPr>
          <p:cNvPr id="343" name="Google Shape;343;p42"/>
          <p:cNvSpPr txBox="1"/>
          <p:nvPr>
            <p:ph idx="9" type="subTitle"/>
          </p:nvPr>
        </p:nvSpPr>
        <p:spPr>
          <a:xfrm>
            <a:off x="6007955" y="1262228"/>
            <a:ext cx="21708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Gemini</a:t>
            </a:r>
            <a:endParaRPr>
              <a:solidFill>
                <a:schemeClr val="dk2"/>
              </a:solidFill>
            </a:endParaRPr>
          </a:p>
        </p:txBody>
      </p:sp>
      <p:sp>
        <p:nvSpPr>
          <p:cNvPr id="344" name="Google Shape;344;p42"/>
          <p:cNvSpPr txBox="1"/>
          <p:nvPr/>
        </p:nvSpPr>
        <p:spPr>
          <a:xfrm>
            <a:off x="5933650" y="4422300"/>
            <a:ext cx="2310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https://gemini.google.com/</a:t>
            </a:r>
            <a:endParaRPr sz="1000">
              <a:solidFill>
                <a:srgbClr val="00C3B1"/>
              </a:solidFill>
            </a:endParaRPr>
          </a:p>
        </p:txBody>
      </p:sp>
      <p:sp>
        <p:nvSpPr>
          <p:cNvPr id="345" name="Google Shape;345;p42"/>
          <p:cNvSpPr txBox="1"/>
          <p:nvPr/>
        </p:nvSpPr>
        <p:spPr>
          <a:xfrm>
            <a:off x="3656125" y="4422300"/>
            <a:ext cx="1833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0000"/>
                </a:solidFill>
              </a:rPr>
              <a:t>https://en.wikipedia.org/wiki/Feature_engineering</a:t>
            </a:r>
            <a:endParaRPr sz="1000">
              <a:solidFill>
                <a:srgbClr val="FF0000"/>
              </a:solidFill>
            </a:endParaRPr>
          </a:p>
        </p:txBody>
      </p:sp>
      <p:sp>
        <p:nvSpPr>
          <p:cNvPr id="346" name="Google Shape;346;p42"/>
          <p:cNvSpPr txBox="1"/>
          <p:nvPr/>
        </p:nvSpPr>
        <p:spPr>
          <a:xfrm>
            <a:off x="1137900" y="4422300"/>
            <a:ext cx="1833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https://chat.openai.com/</a:t>
            </a:r>
            <a:endParaRPr sz="1000">
              <a:solidFill>
                <a:srgbClr val="00C3B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2" name="Google Shape;352;p4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¿En qué consiste la extracción?</a:t>
            </a:r>
            <a:endParaRPr b="1" sz="3000">
              <a:solidFill>
                <a:srgbClr val="112158"/>
              </a:solidFill>
              <a:latin typeface="Epilogue"/>
              <a:ea typeface="Epilogue"/>
              <a:cs typeface="Epilogue"/>
              <a:sym typeface="Epilogue"/>
            </a:endParaRPr>
          </a:p>
        </p:txBody>
      </p:sp>
      <p:sp>
        <p:nvSpPr>
          <p:cNvPr id="353" name="Google Shape;353;p43"/>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La extracción de características se refiere al proceso de </a:t>
            </a:r>
            <a:r>
              <a:rPr b="1" lang="en" sz="1600">
                <a:solidFill>
                  <a:schemeClr val="dk1"/>
                </a:solidFill>
                <a:latin typeface="Albert Sans"/>
                <a:ea typeface="Albert Sans"/>
                <a:cs typeface="Albert Sans"/>
                <a:sym typeface="Albert Sans"/>
              </a:rPr>
              <a:t>transformar</a:t>
            </a:r>
            <a:r>
              <a:rPr lang="en" sz="1600">
                <a:solidFill>
                  <a:schemeClr val="dk1"/>
                </a:solidFill>
                <a:latin typeface="Albert Sans"/>
                <a:ea typeface="Albert Sans"/>
                <a:cs typeface="Albert Sans"/>
                <a:sym typeface="Albert Sans"/>
              </a:rPr>
              <a:t> datos sin procesar (crudos) en </a:t>
            </a:r>
            <a:r>
              <a:rPr b="1" lang="en" sz="1600">
                <a:solidFill>
                  <a:schemeClr val="dk2"/>
                </a:solidFill>
                <a:latin typeface="Albert Sans"/>
                <a:ea typeface="Albert Sans"/>
                <a:cs typeface="Albert Sans"/>
                <a:sym typeface="Albert Sans"/>
              </a:rPr>
              <a:t>características numéricas</a:t>
            </a:r>
            <a:r>
              <a:rPr lang="en" sz="1600">
                <a:solidFill>
                  <a:schemeClr val="dk1"/>
                </a:solidFill>
                <a:latin typeface="Albert Sans"/>
                <a:ea typeface="Albert Sans"/>
                <a:cs typeface="Albert Sans"/>
                <a:sym typeface="Albert Sans"/>
              </a:rPr>
              <a:t> mientras se conserva la información del conjunto de datos original.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En general, produce mejores resultados que aplicar el aprendizaje automático directamente a los datos sin procesar.</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Hay dos tipos principales de estrategias para la extracción de características: (i) manual y (ii) automática.</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9" name="Google Shape;359;p4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Extracción manual</a:t>
            </a:r>
            <a:endParaRPr b="1" sz="3000">
              <a:solidFill>
                <a:srgbClr val="112158"/>
              </a:solidFill>
              <a:latin typeface="Epilogue"/>
              <a:ea typeface="Epilogue"/>
              <a:cs typeface="Epilogue"/>
              <a:sym typeface="Epilogue"/>
            </a:endParaRPr>
          </a:p>
        </p:txBody>
      </p:sp>
      <p:sp>
        <p:nvSpPr>
          <p:cNvPr id="360" name="Google Shape;360;p44"/>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Requiere identificar y describir las características que son relevantes para un problema determinado e implementar una forma de extraer esas características.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Tener una buena comprensión del dominio ayuda a identificar las características que podrían ser útiles. En ocasiones se solicita a los </a:t>
            </a:r>
            <a:r>
              <a:rPr b="1" lang="en" sz="1600">
                <a:solidFill>
                  <a:schemeClr val="dk1"/>
                </a:solidFill>
                <a:latin typeface="Albert Sans"/>
                <a:ea typeface="Albert Sans"/>
                <a:cs typeface="Albert Sans"/>
                <a:sym typeface="Albert Sans"/>
              </a:rPr>
              <a:t>expertos</a:t>
            </a:r>
            <a:r>
              <a:rPr lang="en" sz="1600">
                <a:solidFill>
                  <a:schemeClr val="dk1"/>
                </a:solidFill>
                <a:latin typeface="Albert Sans"/>
                <a:ea typeface="Albert Sans"/>
                <a:cs typeface="Albert Sans"/>
                <a:sym typeface="Albert Sans"/>
              </a:rPr>
              <a:t> que enlisten tales características.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Durante décadas de investigación, ingenieros y científicos han desarrollado métodos de extracción de características para imágenes, señales y texto.</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5"/>
          <p:cNvSpPr txBox="1"/>
          <p:nvPr>
            <p:ph type="title"/>
          </p:nvPr>
        </p:nvSpPr>
        <p:spPr>
          <a:xfrm>
            <a:off x="720000" y="38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2"/>
                </a:solidFill>
              </a:rPr>
              <a:t>Extracción de características de una imagen</a:t>
            </a:r>
            <a:endParaRPr sz="2200">
              <a:solidFill>
                <a:schemeClr val="dk2"/>
              </a:solidFill>
            </a:endParaRPr>
          </a:p>
        </p:txBody>
      </p:sp>
      <p:sp>
        <p:nvSpPr>
          <p:cNvPr id="366" name="Google Shape;366;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7" name="Google Shape;367;p45"/>
          <p:cNvPicPr preferRelativeResize="0"/>
          <p:nvPr/>
        </p:nvPicPr>
        <p:blipFill>
          <a:blip r:embed="rId3">
            <a:alphaModFix/>
          </a:blip>
          <a:stretch>
            <a:fillRect/>
          </a:stretch>
        </p:blipFill>
        <p:spPr>
          <a:xfrm>
            <a:off x="2097625" y="1112200"/>
            <a:ext cx="4948751" cy="3496498"/>
          </a:xfrm>
          <a:prstGeom prst="rect">
            <a:avLst/>
          </a:prstGeom>
          <a:noFill/>
          <a:ln>
            <a:noFill/>
          </a:ln>
        </p:spPr>
      </p:pic>
      <p:sp>
        <p:nvSpPr>
          <p:cNvPr id="368" name="Google Shape;368;p45"/>
          <p:cNvSpPr txBox="1"/>
          <p:nvPr/>
        </p:nvSpPr>
        <p:spPr>
          <a:xfrm>
            <a:off x="803375" y="4712350"/>
            <a:ext cx="753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rgbClr val="00C3B1"/>
                </a:solidFill>
                <a:latin typeface="Epilogue"/>
                <a:ea typeface="Epilogue"/>
                <a:cs typeface="Epilogue"/>
                <a:sym typeface="Epilogue"/>
              </a:rPr>
              <a:t>Zheng, P., Qin, D., Han, B., Ma, L., &amp; Berhane, T. M. (2021). Research on feature extraction method of indoor visual positioning image based on area division of foreground and background. ISPRS International Journal of Geo-Information, 10(6), 402.</a:t>
            </a:r>
            <a:endParaRPr sz="700">
              <a:solidFill>
                <a:srgbClr val="00C3B1"/>
              </a:solidFill>
              <a:latin typeface="Epilogue"/>
              <a:ea typeface="Epilogue"/>
              <a:cs typeface="Epilogue"/>
              <a:sym typeface="Epilog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6"/>
          <p:cNvSpPr txBox="1"/>
          <p:nvPr>
            <p:ph type="title"/>
          </p:nvPr>
        </p:nvSpPr>
        <p:spPr>
          <a:xfrm>
            <a:off x="720000" y="38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2"/>
                </a:solidFill>
              </a:rPr>
              <a:t>Extracción de características de un audio</a:t>
            </a:r>
            <a:endParaRPr sz="2200">
              <a:solidFill>
                <a:schemeClr val="dk2"/>
              </a:solidFill>
            </a:endParaRPr>
          </a:p>
        </p:txBody>
      </p:sp>
      <p:sp>
        <p:nvSpPr>
          <p:cNvPr id="374" name="Google Shape;374;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5" name="Google Shape;375;p46"/>
          <p:cNvSpPr txBox="1"/>
          <p:nvPr/>
        </p:nvSpPr>
        <p:spPr>
          <a:xfrm>
            <a:off x="803375" y="4712350"/>
            <a:ext cx="753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rgbClr val="00C3B1"/>
                </a:solidFill>
                <a:latin typeface="Epilogue"/>
                <a:ea typeface="Epilogue"/>
                <a:cs typeface="Epilogue"/>
                <a:sym typeface="Epilogue"/>
              </a:rPr>
              <a:t>Jiang, D., Huang, D., Song, Y., Wu, K., Lu, H., Liu, Q., &amp; Zhou, T. (2020). An audio data representation for traffic acoustic scene recognition. </a:t>
            </a:r>
            <a:endParaRPr sz="700">
              <a:solidFill>
                <a:srgbClr val="00C3B1"/>
              </a:solidFill>
              <a:latin typeface="Epilogue"/>
              <a:ea typeface="Epilogue"/>
              <a:cs typeface="Epilogue"/>
              <a:sym typeface="Epilogue"/>
            </a:endParaRPr>
          </a:p>
          <a:p>
            <a:pPr indent="0" lvl="0" marL="0" rtl="0" algn="ctr">
              <a:spcBef>
                <a:spcPts val="0"/>
              </a:spcBef>
              <a:spcAft>
                <a:spcPts val="0"/>
              </a:spcAft>
              <a:buNone/>
            </a:pPr>
            <a:r>
              <a:rPr lang="en" sz="700">
                <a:solidFill>
                  <a:srgbClr val="00C3B1"/>
                </a:solidFill>
                <a:latin typeface="Epilogue"/>
                <a:ea typeface="Epilogue"/>
                <a:cs typeface="Epilogue"/>
                <a:sym typeface="Epilogue"/>
              </a:rPr>
              <a:t>IEEE Access, 8, 177863-177873.</a:t>
            </a:r>
            <a:endParaRPr sz="700">
              <a:solidFill>
                <a:srgbClr val="00C3B1"/>
              </a:solidFill>
              <a:latin typeface="Epilogue"/>
              <a:ea typeface="Epilogue"/>
              <a:cs typeface="Epilogue"/>
              <a:sym typeface="Epilogue"/>
            </a:endParaRPr>
          </a:p>
        </p:txBody>
      </p:sp>
      <p:pic>
        <p:nvPicPr>
          <p:cNvPr id="376" name="Google Shape;376;p46"/>
          <p:cNvPicPr preferRelativeResize="0"/>
          <p:nvPr/>
        </p:nvPicPr>
        <p:blipFill>
          <a:blip r:embed="rId3">
            <a:alphaModFix/>
          </a:blip>
          <a:stretch>
            <a:fillRect/>
          </a:stretch>
        </p:blipFill>
        <p:spPr>
          <a:xfrm>
            <a:off x="1618663" y="1533015"/>
            <a:ext cx="5906673" cy="2382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7"/>
          <p:cNvSpPr txBox="1"/>
          <p:nvPr>
            <p:ph type="title"/>
          </p:nvPr>
        </p:nvSpPr>
        <p:spPr>
          <a:xfrm>
            <a:off x="720000" y="38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2"/>
                </a:solidFill>
              </a:rPr>
              <a:t>Extracción de características en texto</a:t>
            </a:r>
            <a:endParaRPr sz="2200">
              <a:solidFill>
                <a:schemeClr val="dk2"/>
              </a:solidFill>
            </a:endParaRPr>
          </a:p>
        </p:txBody>
      </p:sp>
      <p:sp>
        <p:nvSpPr>
          <p:cNvPr id="382" name="Google Shape;382;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3" name="Google Shape;383;p47"/>
          <p:cNvSpPr txBox="1"/>
          <p:nvPr/>
        </p:nvSpPr>
        <p:spPr>
          <a:xfrm>
            <a:off x="803375" y="4712350"/>
            <a:ext cx="7537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94B6BD"/>
                </a:solidFill>
              </a:rPr>
              <a:t>https://www.analyticsvidhya.com/blog/2021/07/feature-extraction-and-embeddings-in-nlp-a-beginners-guide-to-understand-natural-language-processing/</a:t>
            </a:r>
            <a:endParaRPr sz="700">
              <a:solidFill>
                <a:srgbClr val="00C3B1"/>
              </a:solidFill>
              <a:latin typeface="Epilogue"/>
              <a:ea typeface="Epilogue"/>
              <a:cs typeface="Epilogue"/>
              <a:sym typeface="Epilogue"/>
            </a:endParaRPr>
          </a:p>
        </p:txBody>
      </p:sp>
      <p:pic>
        <p:nvPicPr>
          <p:cNvPr id="384" name="Google Shape;384;p47"/>
          <p:cNvPicPr preferRelativeResize="0"/>
          <p:nvPr/>
        </p:nvPicPr>
        <p:blipFill>
          <a:blip r:embed="rId3">
            <a:alphaModFix/>
          </a:blip>
          <a:stretch>
            <a:fillRect/>
          </a:stretch>
        </p:blipFill>
        <p:spPr>
          <a:xfrm>
            <a:off x="661375" y="1569011"/>
            <a:ext cx="7821251" cy="2310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0" name="Google Shape;390;p4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Extracción automática</a:t>
            </a:r>
            <a:endParaRPr b="1" sz="3000">
              <a:solidFill>
                <a:srgbClr val="112158"/>
              </a:solidFill>
              <a:latin typeface="Epilogue"/>
              <a:ea typeface="Epilogue"/>
              <a:cs typeface="Epilogue"/>
              <a:sym typeface="Epilogue"/>
            </a:endParaRPr>
          </a:p>
        </p:txBody>
      </p:sp>
      <p:sp>
        <p:nvSpPr>
          <p:cNvPr id="391" name="Google Shape;391;p48"/>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Utiliza algoritmos especializados o </a:t>
            </a:r>
            <a:r>
              <a:rPr b="1" lang="en" sz="1600">
                <a:solidFill>
                  <a:schemeClr val="dk1"/>
                </a:solidFill>
                <a:latin typeface="Albert Sans"/>
                <a:ea typeface="Albert Sans"/>
                <a:cs typeface="Albert Sans"/>
                <a:sym typeface="Albert Sans"/>
              </a:rPr>
              <a:t>redes profundas</a:t>
            </a:r>
            <a:r>
              <a:rPr lang="en" sz="1600">
                <a:solidFill>
                  <a:schemeClr val="dk1"/>
                </a:solidFill>
                <a:latin typeface="Albert Sans"/>
                <a:ea typeface="Albert Sans"/>
                <a:cs typeface="Albert Sans"/>
                <a:sym typeface="Albert Sans"/>
              </a:rPr>
              <a:t> para extraer las características sin necesidad de intervención humana.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Esta técnica puede ser muy útil cuando se desconoce el dominio del tema o cuando la cantidad o la calidad de datos es muy grande y no permite encontrar patrones evidentes.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En aprendizaje profundo, la extracción de características está a cargo en gran medida de las primeras capas de las redes, y es utilizada ampliamente para datos de imágenes. </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7" name="Google Shape;397;p4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600">
                <a:solidFill>
                  <a:schemeClr val="dk2"/>
                </a:solidFill>
                <a:latin typeface="Epilogue"/>
                <a:ea typeface="Epilogue"/>
                <a:cs typeface="Epilogue"/>
                <a:sym typeface="Epilogue"/>
              </a:rPr>
              <a:t>Deep features</a:t>
            </a:r>
            <a:endParaRPr b="1" i="1" sz="2600">
              <a:solidFill>
                <a:schemeClr val="dk2"/>
              </a:solidFill>
              <a:latin typeface="Epilogue"/>
              <a:ea typeface="Epilogue"/>
              <a:cs typeface="Epilogue"/>
              <a:sym typeface="Epilogue"/>
            </a:endParaRPr>
          </a:p>
        </p:txBody>
      </p:sp>
      <p:sp>
        <p:nvSpPr>
          <p:cNvPr id="398" name="Google Shape;398;p49"/>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Las características profundas generalmente se extraen de las últimas capas antes de la capa de clasificación de una red neuronal.</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Por ejemplo, para clasificar imágenes con una CNN, la red aprende a reconocer varios patrones y texturas.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Pero con características profundas, no existe una forma de denominación específica para ellas, aparte de indicarlas mediante el número de columna en la representación (posición de una neurona en una capa oculta).</a:t>
            </a:r>
            <a:endParaRPr sz="1600">
              <a:solidFill>
                <a:schemeClr val="dk1"/>
              </a:solidFill>
              <a:latin typeface="Albert Sans"/>
              <a:ea typeface="Albert Sans"/>
              <a:cs typeface="Albert Sans"/>
              <a:sym typeface="Alber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9" name="Google Shape;229;p32"/>
          <p:cNvPicPr preferRelativeResize="0"/>
          <p:nvPr/>
        </p:nvPicPr>
        <p:blipFill>
          <a:blip r:embed="rId3">
            <a:alphaModFix/>
          </a:blip>
          <a:stretch>
            <a:fillRect/>
          </a:stretch>
        </p:blipFill>
        <p:spPr>
          <a:xfrm>
            <a:off x="1240788" y="152400"/>
            <a:ext cx="6662437" cy="483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4" name="Google Shape;404;p50"/>
          <p:cNvPicPr preferRelativeResize="0"/>
          <p:nvPr/>
        </p:nvPicPr>
        <p:blipFill rotWithShape="1">
          <a:blip r:embed="rId3">
            <a:alphaModFix/>
          </a:blip>
          <a:srcRect b="0" l="0" r="0" t="773"/>
          <a:stretch/>
        </p:blipFill>
        <p:spPr>
          <a:xfrm>
            <a:off x="4587554" y="1029375"/>
            <a:ext cx="3457853" cy="3613412"/>
          </a:xfrm>
          <a:prstGeom prst="rect">
            <a:avLst/>
          </a:prstGeom>
          <a:noFill/>
          <a:ln>
            <a:noFill/>
          </a:ln>
        </p:spPr>
      </p:pic>
      <p:pic>
        <p:nvPicPr>
          <p:cNvPr id="405" name="Google Shape;405;p50"/>
          <p:cNvPicPr preferRelativeResize="0"/>
          <p:nvPr/>
        </p:nvPicPr>
        <p:blipFill>
          <a:blip r:embed="rId4">
            <a:alphaModFix/>
          </a:blip>
          <a:stretch>
            <a:fillRect/>
          </a:stretch>
        </p:blipFill>
        <p:spPr>
          <a:xfrm>
            <a:off x="1098588" y="1680755"/>
            <a:ext cx="3159491" cy="2512289"/>
          </a:xfrm>
          <a:prstGeom prst="rect">
            <a:avLst/>
          </a:prstGeom>
          <a:noFill/>
          <a:ln>
            <a:noFill/>
          </a:ln>
        </p:spPr>
      </p:pic>
      <p:sp>
        <p:nvSpPr>
          <p:cNvPr id="406" name="Google Shape;406;p50"/>
          <p:cNvSpPr txBox="1"/>
          <p:nvPr>
            <p:ph idx="4294967295" type="title"/>
          </p:nvPr>
        </p:nvSpPr>
        <p:spPr>
          <a:xfrm>
            <a:off x="720000" y="38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2"/>
                </a:solidFill>
              </a:rPr>
              <a:t>Ejemplo de características profundas</a:t>
            </a:r>
            <a:endParaRPr sz="2200">
              <a:solidFill>
                <a:schemeClr val="dk2"/>
              </a:solidFill>
            </a:endParaRPr>
          </a:p>
        </p:txBody>
      </p:sp>
      <p:sp>
        <p:nvSpPr>
          <p:cNvPr id="407" name="Google Shape;407;p50"/>
          <p:cNvSpPr txBox="1"/>
          <p:nvPr/>
        </p:nvSpPr>
        <p:spPr>
          <a:xfrm>
            <a:off x="803375" y="4712350"/>
            <a:ext cx="7537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rgbClr val="00C3B1"/>
                </a:solidFill>
                <a:latin typeface="Epilogue"/>
                <a:ea typeface="Epilogue"/>
                <a:cs typeface="Epilogue"/>
                <a:sym typeface="Epilogue"/>
              </a:rPr>
              <a:t>Toda, Y., &amp; Okura, F. (2019). How convolutional neural networks diagnose plant disease. Plant Phenomics, 2019.</a:t>
            </a:r>
            <a:endParaRPr sz="700">
              <a:solidFill>
                <a:srgbClr val="00C3B1"/>
              </a:solidFill>
              <a:latin typeface="Epilogue"/>
              <a:ea typeface="Epilogue"/>
              <a:cs typeface="Epilogue"/>
              <a:sym typeface="Epilog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1"/>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Temario</a:t>
            </a:r>
            <a:endParaRPr sz="2400"/>
          </a:p>
          <a:p>
            <a:pPr indent="0" lvl="0" marL="0" rtl="0" algn="l">
              <a:spcBef>
                <a:spcPts val="0"/>
              </a:spcBef>
              <a:spcAft>
                <a:spcPts val="0"/>
              </a:spcAft>
              <a:buNone/>
            </a:pPr>
            <a:r>
              <a:rPr lang="en" sz="1800"/>
              <a:t>Ciencia de datos </a:t>
            </a:r>
            <a:endParaRPr sz="1800"/>
          </a:p>
          <a:p>
            <a:pPr indent="0" lvl="0" marL="0" rtl="0" algn="l">
              <a:spcBef>
                <a:spcPts val="0"/>
              </a:spcBef>
              <a:spcAft>
                <a:spcPts val="0"/>
              </a:spcAft>
              <a:buNone/>
            </a:pPr>
            <a:r>
              <a:rPr lang="en" sz="1800"/>
              <a:t>para sensores inteligentes</a:t>
            </a:r>
            <a:endParaRPr sz="1800"/>
          </a:p>
        </p:txBody>
      </p:sp>
      <p:sp>
        <p:nvSpPr>
          <p:cNvPr id="413" name="Google Shape;413;p51"/>
          <p:cNvSpPr txBox="1"/>
          <p:nvPr/>
        </p:nvSpPr>
        <p:spPr>
          <a:xfrm>
            <a:off x="58007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2"/>
                </a:solidFill>
                <a:latin typeface="Roboto"/>
                <a:ea typeface="Roboto"/>
                <a:cs typeface="Roboto"/>
                <a:sym typeface="Roboto"/>
              </a:rPr>
              <a:t>Sensado de audio y voz</a:t>
            </a:r>
            <a:endParaRPr b="1" sz="1100">
              <a:solidFill>
                <a:schemeClr val="dk2"/>
              </a:solidFill>
              <a:latin typeface="Roboto"/>
              <a:ea typeface="Roboto"/>
              <a:cs typeface="Roboto"/>
              <a:sym typeface="Roboto"/>
            </a:endParaRPr>
          </a:p>
        </p:txBody>
      </p:sp>
      <p:sp>
        <p:nvSpPr>
          <p:cNvPr id="414" name="Google Shape;414;p51"/>
          <p:cNvSpPr txBox="1"/>
          <p:nvPr/>
        </p:nvSpPr>
        <p:spPr>
          <a:xfrm>
            <a:off x="58007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700">
              <a:solidFill>
                <a:srgbClr val="858585"/>
              </a:solidFill>
              <a:latin typeface="Roboto"/>
              <a:ea typeface="Roboto"/>
              <a:cs typeface="Roboto"/>
              <a:sym typeface="Roboto"/>
            </a:endParaRPr>
          </a:p>
        </p:txBody>
      </p:sp>
      <p:sp>
        <p:nvSpPr>
          <p:cNvPr id="415" name="Google Shape;415;p51"/>
          <p:cNvSpPr txBox="1"/>
          <p:nvPr/>
        </p:nvSpPr>
        <p:spPr>
          <a:xfrm>
            <a:off x="43584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1000">
                <a:solidFill>
                  <a:schemeClr val="dk2"/>
                </a:solidFill>
                <a:latin typeface="Roboto"/>
                <a:ea typeface="Roboto"/>
                <a:cs typeface="Roboto"/>
                <a:sym typeface="Roboto"/>
              </a:rPr>
              <a:t>2</a:t>
            </a:r>
            <a:endParaRPr b="1" sz="1000">
              <a:solidFill>
                <a:schemeClr val="dk2"/>
              </a:solidFill>
              <a:latin typeface="Roboto"/>
              <a:ea typeface="Roboto"/>
              <a:cs typeface="Roboto"/>
              <a:sym typeface="Roboto"/>
            </a:endParaRPr>
          </a:p>
        </p:txBody>
      </p:sp>
      <p:sp>
        <p:nvSpPr>
          <p:cNvPr id="416" name="Google Shape;416;p51"/>
          <p:cNvSpPr/>
          <p:nvPr/>
        </p:nvSpPr>
        <p:spPr>
          <a:xfrm>
            <a:off x="5389375" y="1144823"/>
            <a:ext cx="133500" cy="6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7" name="Google Shape;417;p51"/>
          <p:cNvCxnSpPr/>
          <p:nvPr/>
        </p:nvCxnSpPr>
        <p:spPr>
          <a:xfrm rot="10800000">
            <a:off x="5191225" y="1141841"/>
            <a:ext cx="529800" cy="0"/>
          </a:xfrm>
          <a:prstGeom prst="straightConnector1">
            <a:avLst/>
          </a:prstGeom>
          <a:noFill/>
          <a:ln cap="flat" cmpd="sng" w="9525">
            <a:solidFill>
              <a:schemeClr val="dk1"/>
            </a:solidFill>
            <a:prstDash val="solid"/>
            <a:round/>
            <a:headEnd len="sm" w="sm" type="none"/>
            <a:tailEnd len="sm" w="sm" type="none"/>
          </a:ln>
        </p:spPr>
      </p:cxnSp>
      <p:sp>
        <p:nvSpPr>
          <p:cNvPr id="418" name="Google Shape;418;p51"/>
          <p:cNvSpPr txBox="1"/>
          <p:nvPr/>
        </p:nvSpPr>
        <p:spPr>
          <a:xfrm>
            <a:off x="5800700" y="1613879"/>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2"/>
                </a:solidFill>
                <a:latin typeface="Roboto"/>
                <a:ea typeface="Roboto"/>
                <a:cs typeface="Roboto"/>
                <a:sym typeface="Roboto"/>
              </a:rPr>
              <a:t>Sensado de imágenes y video</a:t>
            </a:r>
            <a:endParaRPr b="1" sz="1100">
              <a:solidFill>
                <a:schemeClr val="dk2"/>
              </a:solidFill>
              <a:latin typeface="Roboto"/>
              <a:ea typeface="Roboto"/>
              <a:cs typeface="Roboto"/>
              <a:sym typeface="Roboto"/>
            </a:endParaRPr>
          </a:p>
        </p:txBody>
      </p:sp>
      <p:sp>
        <p:nvSpPr>
          <p:cNvPr id="419" name="Google Shape;419;p51"/>
          <p:cNvSpPr txBox="1"/>
          <p:nvPr/>
        </p:nvSpPr>
        <p:spPr>
          <a:xfrm>
            <a:off x="5800700" y="1890124"/>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700">
              <a:solidFill>
                <a:srgbClr val="858585"/>
              </a:solidFill>
              <a:latin typeface="Roboto"/>
              <a:ea typeface="Roboto"/>
              <a:cs typeface="Roboto"/>
              <a:sym typeface="Roboto"/>
            </a:endParaRPr>
          </a:p>
        </p:txBody>
      </p:sp>
      <p:sp>
        <p:nvSpPr>
          <p:cNvPr id="420" name="Google Shape;420;p51"/>
          <p:cNvSpPr txBox="1"/>
          <p:nvPr/>
        </p:nvSpPr>
        <p:spPr>
          <a:xfrm>
            <a:off x="4358400" y="1641569"/>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1000">
                <a:solidFill>
                  <a:schemeClr val="dk2"/>
                </a:solidFill>
                <a:latin typeface="Roboto"/>
                <a:ea typeface="Roboto"/>
                <a:cs typeface="Roboto"/>
                <a:sym typeface="Roboto"/>
              </a:rPr>
              <a:t>3</a:t>
            </a:r>
            <a:endParaRPr b="1" sz="1000">
              <a:solidFill>
                <a:schemeClr val="dk2"/>
              </a:solidFill>
              <a:latin typeface="Roboto"/>
              <a:ea typeface="Roboto"/>
              <a:cs typeface="Roboto"/>
              <a:sym typeface="Roboto"/>
            </a:endParaRPr>
          </a:p>
        </p:txBody>
      </p:sp>
      <p:sp>
        <p:nvSpPr>
          <p:cNvPr id="421" name="Google Shape;421;p51"/>
          <p:cNvSpPr/>
          <p:nvPr/>
        </p:nvSpPr>
        <p:spPr>
          <a:xfrm>
            <a:off x="5389375" y="1812699"/>
            <a:ext cx="133500" cy="662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 name="Google Shape;422;p51"/>
          <p:cNvCxnSpPr/>
          <p:nvPr/>
        </p:nvCxnSpPr>
        <p:spPr>
          <a:xfrm rot="10800000">
            <a:off x="5191225" y="1809717"/>
            <a:ext cx="529800" cy="0"/>
          </a:xfrm>
          <a:prstGeom prst="straightConnector1">
            <a:avLst/>
          </a:prstGeom>
          <a:noFill/>
          <a:ln cap="flat" cmpd="sng" w="9525">
            <a:solidFill>
              <a:schemeClr val="accent1"/>
            </a:solidFill>
            <a:prstDash val="solid"/>
            <a:round/>
            <a:headEnd len="sm" w="sm" type="none"/>
            <a:tailEnd len="sm" w="sm" type="none"/>
          </a:ln>
        </p:spPr>
      </p:cxnSp>
      <p:sp>
        <p:nvSpPr>
          <p:cNvPr id="423" name="Google Shape;423;p51"/>
          <p:cNvSpPr txBox="1"/>
          <p:nvPr/>
        </p:nvSpPr>
        <p:spPr>
          <a:xfrm>
            <a:off x="5800700" y="2281754"/>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2"/>
                </a:solidFill>
                <a:latin typeface="Roboto"/>
                <a:ea typeface="Roboto"/>
                <a:cs typeface="Roboto"/>
                <a:sym typeface="Roboto"/>
              </a:rPr>
              <a:t>Sensado inercial</a:t>
            </a:r>
            <a:endParaRPr b="1" sz="1100">
              <a:solidFill>
                <a:schemeClr val="dk2"/>
              </a:solidFill>
              <a:latin typeface="Roboto"/>
              <a:ea typeface="Roboto"/>
              <a:cs typeface="Roboto"/>
              <a:sym typeface="Roboto"/>
            </a:endParaRPr>
          </a:p>
        </p:txBody>
      </p:sp>
      <p:sp>
        <p:nvSpPr>
          <p:cNvPr id="424" name="Google Shape;424;p51"/>
          <p:cNvSpPr txBox="1"/>
          <p:nvPr/>
        </p:nvSpPr>
        <p:spPr>
          <a:xfrm>
            <a:off x="5800700" y="2557999"/>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700">
              <a:solidFill>
                <a:srgbClr val="858585"/>
              </a:solidFill>
              <a:latin typeface="Roboto"/>
              <a:ea typeface="Roboto"/>
              <a:cs typeface="Roboto"/>
              <a:sym typeface="Roboto"/>
            </a:endParaRPr>
          </a:p>
        </p:txBody>
      </p:sp>
      <p:sp>
        <p:nvSpPr>
          <p:cNvPr id="425" name="Google Shape;425;p51"/>
          <p:cNvSpPr txBox="1"/>
          <p:nvPr/>
        </p:nvSpPr>
        <p:spPr>
          <a:xfrm>
            <a:off x="4358400" y="2309444"/>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1000">
                <a:solidFill>
                  <a:schemeClr val="dk2"/>
                </a:solidFill>
                <a:latin typeface="Roboto"/>
                <a:ea typeface="Roboto"/>
                <a:cs typeface="Roboto"/>
                <a:sym typeface="Roboto"/>
              </a:rPr>
              <a:t>4</a:t>
            </a:r>
            <a:endParaRPr b="1" sz="1000">
              <a:solidFill>
                <a:schemeClr val="dk2"/>
              </a:solidFill>
              <a:latin typeface="Roboto"/>
              <a:ea typeface="Roboto"/>
              <a:cs typeface="Roboto"/>
              <a:sym typeface="Roboto"/>
            </a:endParaRPr>
          </a:p>
        </p:txBody>
      </p:sp>
      <p:sp>
        <p:nvSpPr>
          <p:cNvPr id="426" name="Google Shape;426;p51"/>
          <p:cNvSpPr/>
          <p:nvPr/>
        </p:nvSpPr>
        <p:spPr>
          <a:xfrm>
            <a:off x="5389375" y="2480574"/>
            <a:ext cx="133500" cy="6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 name="Google Shape;427;p51"/>
          <p:cNvCxnSpPr/>
          <p:nvPr/>
        </p:nvCxnSpPr>
        <p:spPr>
          <a:xfrm rot="10800000">
            <a:off x="5191225" y="2477592"/>
            <a:ext cx="529800" cy="0"/>
          </a:xfrm>
          <a:prstGeom prst="straightConnector1">
            <a:avLst/>
          </a:prstGeom>
          <a:noFill/>
          <a:ln cap="flat" cmpd="sng" w="9525">
            <a:solidFill>
              <a:schemeClr val="dk1"/>
            </a:solidFill>
            <a:prstDash val="solid"/>
            <a:round/>
            <a:headEnd len="sm" w="sm" type="none"/>
            <a:tailEnd len="sm" w="sm" type="none"/>
          </a:ln>
        </p:spPr>
      </p:cxnSp>
      <p:sp>
        <p:nvSpPr>
          <p:cNvPr id="428" name="Google Shape;428;p51"/>
          <p:cNvSpPr txBox="1"/>
          <p:nvPr/>
        </p:nvSpPr>
        <p:spPr>
          <a:xfrm>
            <a:off x="5800700" y="2949630"/>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2"/>
                </a:solidFill>
                <a:latin typeface="Roboto"/>
                <a:ea typeface="Roboto"/>
                <a:cs typeface="Roboto"/>
                <a:sym typeface="Roboto"/>
              </a:rPr>
              <a:t>Sensado fisiológico</a:t>
            </a:r>
            <a:endParaRPr b="1" sz="1100">
              <a:solidFill>
                <a:schemeClr val="dk2"/>
              </a:solidFill>
              <a:latin typeface="Roboto"/>
              <a:ea typeface="Roboto"/>
              <a:cs typeface="Roboto"/>
              <a:sym typeface="Roboto"/>
            </a:endParaRPr>
          </a:p>
        </p:txBody>
      </p:sp>
      <p:sp>
        <p:nvSpPr>
          <p:cNvPr id="429" name="Google Shape;429;p51"/>
          <p:cNvSpPr txBox="1"/>
          <p:nvPr/>
        </p:nvSpPr>
        <p:spPr>
          <a:xfrm>
            <a:off x="5800700" y="3225875"/>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700">
              <a:solidFill>
                <a:srgbClr val="858585"/>
              </a:solidFill>
              <a:latin typeface="Roboto"/>
              <a:ea typeface="Roboto"/>
              <a:cs typeface="Roboto"/>
              <a:sym typeface="Roboto"/>
            </a:endParaRPr>
          </a:p>
        </p:txBody>
      </p:sp>
      <p:sp>
        <p:nvSpPr>
          <p:cNvPr id="430" name="Google Shape;430;p51"/>
          <p:cNvSpPr txBox="1"/>
          <p:nvPr/>
        </p:nvSpPr>
        <p:spPr>
          <a:xfrm>
            <a:off x="4358400" y="2977319"/>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1000">
                <a:solidFill>
                  <a:schemeClr val="dk2"/>
                </a:solidFill>
                <a:latin typeface="Roboto"/>
                <a:ea typeface="Roboto"/>
                <a:cs typeface="Roboto"/>
                <a:sym typeface="Roboto"/>
              </a:rPr>
              <a:t>5</a:t>
            </a:r>
            <a:endParaRPr b="1" sz="1000">
              <a:solidFill>
                <a:schemeClr val="dk2"/>
              </a:solidFill>
              <a:latin typeface="Roboto"/>
              <a:ea typeface="Roboto"/>
              <a:cs typeface="Roboto"/>
              <a:sym typeface="Roboto"/>
            </a:endParaRPr>
          </a:p>
        </p:txBody>
      </p:sp>
      <p:sp>
        <p:nvSpPr>
          <p:cNvPr id="431" name="Google Shape;431;p51"/>
          <p:cNvSpPr/>
          <p:nvPr/>
        </p:nvSpPr>
        <p:spPr>
          <a:xfrm>
            <a:off x="5389375" y="3148450"/>
            <a:ext cx="133500" cy="662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 name="Google Shape;432;p51"/>
          <p:cNvCxnSpPr/>
          <p:nvPr/>
        </p:nvCxnSpPr>
        <p:spPr>
          <a:xfrm rot="10800000">
            <a:off x="5191225" y="3145468"/>
            <a:ext cx="529800" cy="0"/>
          </a:xfrm>
          <a:prstGeom prst="straightConnector1">
            <a:avLst/>
          </a:prstGeom>
          <a:noFill/>
          <a:ln cap="flat" cmpd="sng" w="9525">
            <a:solidFill>
              <a:schemeClr val="accent1"/>
            </a:solidFill>
            <a:prstDash val="solid"/>
            <a:round/>
            <a:headEnd len="sm" w="sm" type="none"/>
            <a:tailEnd len="sm" w="sm" type="none"/>
          </a:ln>
        </p:spPr>
      </p:cxnSp>
      <p:sp>
        <p:nvSpPr>
          <p:cNvPr id="433" name="Google Shape;433;p51"/>
          <p:cNvSpPr txBox="1"/>
          <p:nvPr/>
        </p:nvSpPr>
        <p:spPr>
          <a:xfrm>
            <a:off x="5800700" y="3617505"/>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2"/>
                </a:solidFill>
                <a:latin typeface="Roboto"/>
                <a:ea typeface="Roboto"/>
                <a:cs typeface="Roboto"/>
                <a:sym typeface="Roboto"/>
              </a:rPr>
              <a:t>Reconocimiento de actividad</a:t>
            </a:r>
            <a:endParaRPr b="1" sz="1100">
              <a:solidFill>
                <a:schemeClr val="dk2"/>
              </a:solidFill>
              <a:latin typeface="Roboto"/>
              <a:ea typeface="Roboto"/>
              <a:cs typeface="Roboto"/>
              <a:sym typeface="Roboto"/>
            </a:endParaRPr>
          </a:p>
        </p:txBody>
      </p:sp>
      <p:sp>
        <p:nvSpPr>
          <p:cNvPr id="434" name="Google Shape;434;p51"/>
          <p:cNvSpPr txBox="1"/>
          <p:nvPr/>
        </p:nvSpPr>
        <p:spPr>
          <a:xfrm>
            <a:off x="5800700" y="3893750"/>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700">
              <a:solidFill>
                <a:srgbClr val="858585"/>
              </a:solidFill>
              <a:latin typeface="Roboto"/>
              <a:ea typeface="Roboto"/>
              <a:cs typeface="Roboto"/>
              <a:sym typeface="Roboto"/>
            </a:endParaRPr>
          </a:p>
        </p:txBody>
      </p:sp>
      <p:sp>
        <p:nvSpPr>
          <p:cNvPr id="435" name="Google Shape;435;p51"/>
          <p:cNvSpPr txBox="1"/>
          <p:nvPr/>
        </p:nvSpPr>
        <p:spPr>
          <a:xfrm>
            <a:off x="4358400" y="3645195"/>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1000">
                <a:solidFill>
                  <a:schemeClr val="dk2"/>
                </a:solidFill>
                <a:latin typeface="Roboto"/>
                <a:ea typeface="Roboto"/>
                <a:cs typeface="Roboto"/>
                <a:sym typeface="Roboto"/>
              </a:rPr>
              <a:t>6</a:t>
            </a:r>
            <a:endParaRPr b="1" sz="1000">
              <a:solidFill>
                <a:schemeClr val="dk2"/>
              </a:solidFill>
              <a:latin typeface="Roboto"/>
              <a:ea typeface="Roboto"/>
              <a:cs typeface="Roboto"/>
              <a:sym typeface="Roboto"/>
            </a:endParaRPr>
          </a:p>
        </p:txBody>
      </p:sp>
      <p:sp>
        <p:nvSpPr>
          <p:cNvPr id="436" name="Google Shape;436;p51"/>
          <p:cNvSpPr/>
          <p:nvPr/>
        </p:nvSpPr>
        <p:spPr>
          <a:xfrm>
            <a:off x="5389375" y="3816325"/>
            <a:ext cx="133500" cy="6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7" name="Google Shape;437;p51"/>
          <p:cNvCxnSpPr/>
          <p:nvPr/>
        </p:nvCxnSpPr>
        <p:spPr>
          <a:xfrm rot="10800000">
            <a:off x="5191225" y="3813343"/>
            <a:ext cx="529800" cy="0"/>
          </a:xfrm>
          <a:prstGeom prst="straightConnector1">
            <a:avLst/>
          </a:prstGeom>
          <a:noFill/>
          <a:ln cap="flat" cmpd="sng" w="9525">
            <a:solidFill>
              <a:schemeClr val="dk1"/>
            </a:solidFill>
            <a:prstDash val="solid"/>
            <a:round/>
            <a:headEnd len="sm" w="sm" type="none"/>
            <a:tailEnd len="sm" w="sm" type="none"/>
          </a:ln>
        </p:spPr>
      </p:cxnSp>
      <p:sp>
        <p:nvSpPr>
          <p:cNvPr id="438" name="Google Shape;438;p51"/>
          <p:cNvSpPr txBox="1"/>
          <p:nvPr/>
        </p:nvSpPr>
        <p:spPr>
          <a:xfrm>
            <a:off x="5800700" y="4285381"/>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2"/>
                </a:solidFill>
                <a:latin typeface="Roboto"/>
                <a:ea typeface="Roboto"/>
                <a:cs typeface="Roboto"/>
                <a:sym typeface="Roboto"/>
              </a:rPr>
              <a:t>Reconocimiento de comportamiento</a:t>
            </a:r>
            <a:endParaRPr b="1" sz="1100">
              <a:solidFill>
                <a:schemeClr val="dk2"/>
              </a:solidFill>
              <a:latin typeface="Roboto"/>
              <a:ea typeface="Roboto"/>
              <a:cs typeface="Roboto"/>
              <a:sym typeface="Roboto"/>
            </a:endParaRPr>
          </a:p>
        </p:txBody>
      </p:sp>
      <p:sp>
        <p:nvSpPr>
          <p:cNvPr id="439" name="Google Shape;439;p51"/>
          <p:cNvSpPr txBox="1"/>
          <p:nvPr/>
        </p:nvSpPr>
        <p:spPr>
          <a:xfrm>
            <a:off x="5800700" y="4561626"/>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700">
              <a:solidFill>
                <a:srgbClr val="858585"/>
              </a:solidFill>
              <a:latin typeface="Roboto"/>
              <a:ea typeface="Roboto"/>
              <a:cs typeface="Roboto"/>
              <a:sym typeface="Roboto"/>
            </a:endParaRPr>
          </a:p>
        </p:txBody>
      </p:sp>
      <p:sp>
        <p:nvSpPr>
          <p:cNvPr id="440" name="Google Shape;440;p51"/>
          <p:cNvSpPr txBox="1"/>
          <p:nvPr/>
        </p:nvSpPr>
        <p:spPr>
          <a:xfrm>
            <a:off x="4358400" y="4313070"/>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1000">
                <a:solidFill>
                  <a:schemeClr val="dk2"/>
                </a:solidFill>
                <a:latin typeface="Roboto"/>
                <a:ea typeface="Roboto"/>
                <a:cs typeface="Roboto"/>
                <a:sym typeface="Roboto"/>
              </a:rPr>
              <a:t>7</a:t>
            </a:r>
            <a:endParaRPr b="1" sz="1000">
              <a:solidFill>
                <a:schemeClr val="dk2"/>
              </a:solidFill>
              <a:latin typeface="Roboto"/>
              <a:ea typeface="Roboto"/>
              <a:cs typeface="Roboto"/>
              <a:sym typeface="Roboto"/>
            </a:endParaRPr>
          </a:p>
        </p:txBody>
      </p:sp>
      <p:sp>
        <p:nvSpPr>
          <p:cNvPr id="441" name="Google Shape;441;p51"/>
          <p:cNvSpPr/>
          <p:nvPr/>
        </p:nvSpPr>
        <p:spPr>
          <a:xfrm>
            <a:off x="5389375" y="4484201"/>
            <a:ext cx="133500" cy="662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 name="Google Shape;442;p51"/>
          <p:cNvCxnSpPr/>
          <p:nvPr/>
        </p:nvCxnSpPr>
        <p:spPr>
          <a:xfrm rot="10800000">
            <a:off x="5191225" y="4481218"/>
            <a:ext cx="529800" cy="0"/>
          </a:xfrm>
          <a:prstGeom prst="straightConnector1">
            <a:avLst/>
          </a:prstGeom>
          <a:noFill/>
          <a:ln cap="flat" cmpd="sng" w="9525">
            <a:solidFill>
              <a:schemeClr val="accent1"/>
            </a:solidFill>
            <a:prstDash val="solid"/>
            <a:round/>
            <a:headEnd len="sm" w="sm" type="none"/>
            <a:tailEnd len="sm" w="sm" type="none"/>
          </a:ln>
        </p:spPr>
      </p:cxnSp>
      <p:sp>
        <p:nvSpPr>
          <p:cNvPr id="443" name="Google Shape;443;p51"/>
          <p:cNvSpPr txBox="1"/>
          <p:nvPr/>
        </p:nvSpPr>
        <p:spPr>
          <a:xfrm>
            <a:off x="5800700" y="278128"/>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2"/>
                </a:solidFill>
                <a:latin typeface="Roboto"/>
                <a:ea typeface="Roboto"/>
                <a:cs typeface="Roboto"/>
                <a:sym typeface="Roboto"/>
              </a:rPr>
              <a:t>Introducción al sensado de datos</a:t>
            </a:r>
            <a:endParaRPr b="1" sz="1100">
              <a:solidFill>
                <a:schemeClr val="dk2"/>
              </a:solidFill>
              <a:latin typeface="Roboto"/>
              <a:ea typeface="Roboto"/>
              <a:cs typeface="Roboto"/>
              <a:sym typeface="Roboto"/>
            </a:endParaRPr>
          </a:p>
        </p:txBody>
      </p:sp>
      <p:sp>
        <p:nvSpPr>
          <p:cNvPr id="444" name="Google Shape;444;p51"/>
          <p:cNvSpPr txBox="1"/>
          <p:nvPr/>
        </p:nvSpPr>
        <p:spPr>
          <a:xfrm>
            <a:off x="5800700" y="554373"/>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700">
              <a:solidFill>
                <a:srgbClr val="858585"/>
              </a:solidFill>
              <a:latin typeface="Roboto"/>
              <a:ea typeface="Roboto"/>
              <a:cs typeface="Roboto"/>
              <a:sym typeface="Roboto"/>
            </a:endParaRPr>
          </a:p>
        </p:txBody>
      </p:sp>
      <p:sp>
        <p:nvSpPr>
          <p:cNvPr id="445" name="Google Shape;445;p51"/>
          <p:cNvSpPr txBox="1"/>
          <p:nvPr/>
        </p:nvSpPr>
        <p:spPr>
          <a:xfrm>
            <a:off x="4358400" y="305818"/>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1000">
                <a:solidFill>
                  <a:schemeClr val="dk2"/>
                </a:solidFill>
                <a:latin typeface="Roboto"/>
                <a:ea typeface="Roboto"/>
                <a:cs typeface="Roboto"/>
                <a:sym typeface="Roboto"/>
              </a:rPr>
              <a:t>1</a:t>
            </a:r>
            <a:endParaRPr b="1" sz="1000">
              <a:solidFill>
                <a:schemeClr val="dk2"/>
              </a:solidFill>
              <a:latin typeface="Roboto"/>
              <a:ea typeface="Roboto"/>
              <a:cs typeface="Roboto"/>
              <a:sym typeface="Roboto"/>
            </a:endParaRPr>
          </a:p>
        </p:txBody>
      </p:sp>
      <p:sp>
        <p:nvSpPr>
          <p:cNvPr id="446" name="Google Shape;446;p51"/>
          <p:cNvSpPr/>
          <p:nvPr/>
        </p:nvSpPr>
        <p:spPr>
          <a:xfrm>
            <a:off x="5389375" y="476948"/>
            <a:ext cx="133500" cy="662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 name="Google Shape;447;p51"/>
          <p:cNvCxnSpPr/>
          <p:nvPr/>
        </p:nvCxnSpPr>
        <p:spPr>
          <a:xfrm rot="10800000">
            <a:off x="5191225" y="473966"/>
            <a:ext cx="529800" cy="0"/>
          </a:xfrm>
          <a:prstGeom prst="straightConnector1">
            <a:avLst/>
          </a:prstGeom>
          <a:noFill/>
          <a:ln cap="flat" cmpd="sng" w="9525">
            <a:solidFill>
              <a:schemeClr val="accent1"/>
            </a:solidFill>
            <a:prstDash val="solid"/>
            <a:round/>
            <a:headEnd len="sm" w="sm" type="none"/>
            <a:tailEnd len="sm" w="sm" type="none"/>
          </a:ln>
        </p:spPr>
      </p:cxnSp>
      <p:pic>
        <p:nvPicPr>
          <p:cNvPr id="448" name="Google Shape;448;p51"/>
          <p:cNvPicPr preferRelativeResize="0"/>
          <p:nvPr/>
        </p:nvPicPr>
        <p:blipFill>
          <a:blip r:embed="rId3">
            <a:alphaModFix/>
          </a:blip>
          <a:stretch>
            <a:fillRect/>
          </a:stretch>
        </p:blipFill>
        <p:spPr>
          <a:xfrm>
            <a:off x="-11075" y="2432056"/>
            <a:ext cx="4096900" cy="1559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2"/>
          <p:cNvSpPr txBox="1"/>
          <p:nvPr>
            <p:ph type="title"/>
          </p:nvPr>
        </p:nvSpPr>
        <p:spPr>
          <a:xfrm>
            <a:off x="1948500" y="1307100"/>
            <a:ext cx="52470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Caso de estudio</a:t>
            </a:r>
            <a:endParaRPr sz="4800"/>
          </a:p>
        </p:txBody>
      </p:sp>
      <p:sp>
        <p:nvSpPr>
          <p:cNvPr id="454" name="Google Shape;454;p52"/>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2"/>
          <p:cNvSpPr/>
          <p:nvPr/>
        </p:nvSpPr>
        <p:spPr>
          <a:xfrm>
            <a:off x="2821107" y="64632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2"/>
          <p:cNvSpPr/>
          <p:nvPr/>
        </p:nvSpPr>
        <p:spPr>
          <a:xfrm>
            <a:off x="1440155" y="34266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3" name="Google Shape;463;p53"/>
          <p:cNvPicPr preferRelativeResize="0"/>
          <p:nvPr/>
        </p:nvPicPr>
        <p:blipFill>
          <a:blip r:embed="rId3">
            <a:alphaModFix/>
          </a:blip>
          <a:stretch>
            <a:fillRect/>
          </a:stretch>
        </p:blipFill>
        <p:spPr>
          <a:xfrm>
            <a:off x="1888162" y="558875"/>
            <a:ext cx="5367675" cy="4025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9" name="Google Shape;469;p54"/>
          <p:cNvPicPr preferRelativeResize="0"/>
          <p:nvPr/>
        </p:nvPicPr>
        <p:blipFill rotWithShape="1">
          <a:blip r:embed="rId3">
            <a:alphaModFix/>
          </a:blip>
          <a:srcRect b="704" l="0" r="0" t="0"/>
          <a:stretch/>
        </p:blipFill>
        <p:spPr>
          <a:xfrm>
            <a:off x="1196625" y="0"/>
            <a:ext cx="6795633" cy="5143500"/>
          </a:xfrm>
          <a:prstGeom prst="rect">
            <a:avLst/>
          </a:prstGeom>
          <a:noFill/>
          <a:ln>
            <a:noFill/>
          </a:ln>
        </p:spPr>
      </p:pic>
      <p:sp>
        <p:nvSpPr>
          <p:cNvPr id="470" name="Google Shape;470;p54"/>
          <p:cNvSpPr/>
          <p:nvPr/>
        </p:nvSpPr>
        <p:spPr>
          <a:xfrm>
            <a:off x="1058525" y="4576975"/>
            <a:ext cx="2847300" cy="566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71" name="Google Shape;471;p54"/>
          <p:cNvSpPr/>
          <p:nvPr/>
        </p:nvSpPr>
        <p:spPr>
          <a:xfrm>
            <a:off x="1513225" y="342900"/>
            <a:ext cx="514500" cy="2088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7" name="Google Shape;477;p5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Los datos</a:t>
            </a:r>
            <a:endParaRPr b="1" sz="2400">
              <a:solidFill>
                <a:schemeClr val="dk2"/>
              </a:solidFill>
              <a:latin typeface="Epilogue"/>
              <a:ea typeface="Epilogue"/>
              <a:cs typeface="Epilogue"/>
              <a:sym typeface="Epilogue"/>
            </a:endParaRPr>
          </a:p>
        </p:txBody>
      </p:sp>
      <p:sp>
        <p:nvSpPr>
          <p:cNvPr id="478" name="Google Shape;478;p55"/>
          <p:cNvSpPr txBox="1"/>
          <p:nvPr>
            <p:ph idx="2" type="subTitle"/>
          </p:nvPr>
        </p:nvSpPr>
        <p:spPr>
          <a:xfrm>
            <a:off x="849800" y="1896225"/>
            <a:ext cx="3451500" cy="18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datos se representan por un conjunto de atributos o mediciones</a:t>
            </a:r>
            <a:endParaRPr/>
          </a:p>
          <a:p>
            <a:pPr indent="-317500" lvl="0" marL="457200" rtl="0" algn="l">
              <a:spcBef>
                <a:spcPts val="0"/>
              </a:spcBef>
              <a:spcAft>
                <a:spcPts val="0"/>
              </a:spcAft>
              <a:buSzPts val="1400"/>
              <a:buChar char="●"/>
            </a:pPr>
            <a:r>
              <a:rPr b="1" lang="en">
                <a:solidFill>
                  <a:srgbClr val="E76A28"/>
                </a:solidFill>
              </a:rPr>
              <a:t>Instancia:</a:t>
            </a:r>
            <a:r>
              <a:rPr lang="en"/>
              <a:t> ??</a:t>
            </a:r>
            <a:endParaRPr/>
          </a:p>
          <a:p>
            <a:pPr indent="-317500" lvl="0" marL="457200" rtl="0" algn="l">
              <a:spcBef>
                <a:spcPts val="0"/>
              </a:spcBef>
              <a:spcAft>
                <a:spcPts val="0"/>
              </a:spcAft>
              <a:buSzPts val="1400"/>
              <a:buChar char="●"/>
            </a:pPr>
            <a:r>
              <a:rPr b="1" lang="en">
                <a:solidFill>
                  <a:srgbClr val="E76A28"/>
                </a:solidFill>
              </a:rPr>
              <a:t>Atributos:</a:t>
            </a:r>
            <a:r>
              <a:rPr lang="en"/>
              <a:t> ??</a:t>
            </a:r>
            <a:endParaRPr/>
          </a:p>
          <a:p>
            <a:pPr indent="-317500" lvl="0" marL="457200" rtl="0" algn="l">
              <a:spcBef>
                <a:spcPts val="0"/>
              </a:spcBef>
              <a:spcAft>
                <a:spcPts val="0"/>
              </a:spcAft>
              <a:buSzPts val="1400"/>
              <a:buChar char="●"/>
            </a:pPr>
            <a:r>
              <a:rPr b="1" lang="en">
                <a:solidFill>
                  <a:srgbClr val="E76A28"/>
                </a:solidFill>
              </a:rPr>
              <a:t>Clase:</a:t>
            </a:r>
            <a:r>
              <a:rPr lang="en"/>
              <a:t> ??</a:t>
            </a:r>
            <a:endParaRPr/>
          </a:p>
        </p:txBody>
      </p:sp>
      <p:sp>
        <p:nvSpPr>
          <p:cNvPr id="479" name="Google Shape;479;p55"/>
          <p:cNvSpPr txBox="1"/>
          <p:nvPr/>
        </p:nvSpPr>
        <p:spPr>
          <a:xfrm>
            <a:off x="4800600" y="1486750"/>
            <a:ext cx="37563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Epilogue"/>
                <a:ea typeface="Epilogue"/>
                <a:cs typeface="Epilogue"/>
                <a:sym typeface="Epilogue"/>
              </a:rPr>
              <a:t>Dan Quinn está orgulloso de la velocidad y presión a los quarterbacks que su defensa ha metido en los primeros dos partidos de temporada, así como de los intercambios de balón que han provocado.</a:t>
            </a:r>
            <a:endParaRPr sz="900">
              <a:latin typeface="Epilogue"/>
              <a:ea typeface="Epilogue"/>
              <a:cs typeface="Epilogue"/>
              <a:sym typeface="Epilogue"/>
            </a:endParaRPr>
          </a:p>
          <a:p>
            <a:pPr indent="0" lvl="0" marL="0" rtl="0" algn="l">
              <a:spcBef>
                <a:spcPts val="0"/>
              </a:spcBef>
              <a:spcAft>
                <a:spcPts val="0"/>
              </a:spcAft>
              <a:buNone/>
            </a:pPr>
            <a:r>
              <a:t/>
            </a:r>
            <a:endParaRPr sz="900">
              <a:latin typeface="Epilogue"/>
              <a:ea typeface="Epilogue"/>
              <a:cs typeface="Epilogue"/>
              <a:sym typeface="Epilogue"/>
            </a:endParaRPr>
          </a:p>
          <a:p>
            <a:pPr indent="0" lvl="0" marL="0" rtl="0" algn="l">
              <a:spcBef>
                <a:spcPts val="0"/>
              </a:spcBef>
              <a:spcAft>
                <a:spcPts val="0"/>
              </a:spcAft>
              <a:buNone/>
            </a:pPr>
            <a:r>
              <a:rPr lang="en" sz="900">
                <a:latin typeface="Epilogue"/>
                <a:ea typeface="Epilogue"/>
                <a:cs typeface="Epilogue"/>
                <a:sym typeface="Epilogue"/>
              </a:rPr>
              <a:t>Pero el coordinador defensivo de los Dallas Cowboys está aún más satisfecho por la manera en que han frenado la carrera en los triunfos sobre los New York Giants y los New York Jets para empezar la temporada.</a:t>
            </a:r>
            <a:endParaRPr sz="900">
              <a:latin typeface="Epilogue"/>
              <a:ea typeface="Epilogue"/>
              <a:cs typeface="Epilogue"/>
              <a:sym typeface="Epilogue"/>
            </a:endParaRPr>
          </a:p>
          <a:p>
            <a:pPr indent="0" lvl="0" marL="0" rtl="0" algn="l">
              <a:spcBef>
                <a:spcPts val="0"/>
              </a:spcBef>
              <a:spcAft>
                <a:spcPts val="0"/>
              </a:spcAft>
              <a:buNone/>
            </a:pPr>
            <a:r>
              <a:t/>
            </a:r>
            <a:endParaRPr sz="900">
              <a:latin typeface="Epilogue"/>
              <a:ea typeface="Epilogue"/>
              <a:cs typeface="Epilogue"/>
              <a:sym typeface="Epilogue"/>
            </a:endParaRPr>
          </a:p>
          <a:p>
            <a:pPr indent="0" lvl="0" marL="0" rtl="0" algn="l">
              <a:spcBef>
                <a:spcPts val="0"/>
              </a:spcBef>
              <a:spcAft>
                <a:spcPts val="0"/>
              </a:spcAft>
              <a:buNone/>
            </a:pPr>
            <a:r>
              <a:rPr lang="en" sz="900">
                <a:latin typeface="Epilogue"/>
                <a:ea typeface="Epilogue"/>
                <a:cs typeface="Epilogue"/>
                <a:sym typeface="Epilogue"/>
              </a:rPr>
              <a:t>“Estamos aprendiendo a jugar partidos completos“, consideró Quinn este lunes en una conferencia de prensa. “Habíamos sufrido dolores de cabeza contra la carrera. Pero los muchachos trabajaron muy fuerte en el receso de temporada para ir contra las corridas“.</a:t>
            </a:r>
            <a:endParaRPr sz="900">
              <a:latin typeface="Epilogue"/>
              <a:ea typeface="Epilogue"/>
              <a:cs typeface="Epilogue"/>
              <a:sym typeface="Epilogue"/>
            </a:endParaRPr>
          </a:p>
          <a:p>
            <a:pPr indent="0" lvl="0" marL="0" rtl="0" algn="l">
              <a:spcBef>
                <a:spcPts val="0"/>
              </a:spcBef>
              <a:spcAft>
                <a:spcPts val="0"/>
              </a:spcAft>
              <a:buNone/>
            </a:pPr>
            <a:r>
              <a:t/>
            </a:r>
            <a:endParaRPr sz="900">
              <a:latin typeface="Epilogue"/>
              <a:ea typeface="Epilogue"/>
              <a:cs typeface="Epilogue"/>
              <a:sym typeface="Epilogue"/>
            </a:endParaRPr>
          </a:p>
          <a:p>
            <a:pPr indent="0" lvl="0" marL="0" rtl="0" algn="l">
              <a:spcBef>
                <a:spcPts val="0"/>
              </a:spcBef>
              <a:spcAft>
                <a:spcPts val="0"/>
              </a:spcAft>
              <a:buNone/>
            </a:pPr>
            <a:r>
              <a:rPr lang="en" sz="900">
                <a:latin typeface="Epilogue"/>
                <a:ea typeface="Epilogue"/>
                <a:cs typeface="Epilogue"/>
                <a:sym typeface="Epilogue"/>
              </a:rPr>
              <a:t>En el primer partido, los Cowboys frenaron en 51 yardas por carrera a Saquon Barkley, de los Giants. El domingo, los dos corredores principales de los Jets, Breece Hall y Dalvin Cook, sumaron apenas ocho y siete yardas, de manera respectiva.</a:t>
            </a:r>
            <a:endParaRPr sz="900">
              <a:latin typeface="Epilogue"/>
              <a:ea typeface="Epilogue"/>
              <a:cs typeface="Epilogue"/>
              <a:sym typeface="Epilog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5" name="Google Shape;485;p5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Los datos</a:t>
            </a:r>
            <a:endParaRPr b="1" sz="2400">
              <a:solidFill>
                <a:schemeClr val="dk2"/>
              </a:solidFill>
              <a:latin typeface="Epilogue"/>
              <a:ea typeface="Epilogue"/>
              <a:cs typeface="Epilogue"/>
              <a:sym typeface="Epilogue"/>
            </a:endParaRPr>
          </a:p>
        </p:txBody>
      </p:sp>
      <p:sp>
        <p:nvSpPr>
          <p:cNvPr id="486" name="Google Shape;486;p56"/>
          <p:cNvSpPr txBox="1"/>
          <p:nvPr>
            <p:ph idx="2" type="subTitle"/>
          </p:nvPr>
        </p:nvSpPr>
        <p:spPr>
          <a:xfrm>
            <a:off x="849800" y="1896225"/>
            <a:ext cx="3451500" cy="18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datos se representan por un conjunto de atributos o mediciones</a:t>
            </a:r>
            <a:endParaRPr/>
          </a:p>
          <a:p>
            <a:pPr indent="-317500" lvl="0" marL="457200" rtl="0" algn="l">
              <a:spcBef>
                <a:spcPts val="0"/>
              </a:spcBef>
              <a:spcAft>
                <a:spcPts val="0"/>
              </a:spcAft>
              <a:buSzPts val="1400"/>
              <a:buChar char="●"/>
            </a:pPr>
            <a:r>
              <a:rPr b="1" lang="en">
                <a:solidFill>
                  <a:srgbClr val="E76A28"/>
                </a:solidFill>
              </a:rPr>
              <a:t>Instancia:</a:t>
            </a:r>
            <a:r>
              <a:rPr lang="en"/>
              <a:t> Documento, e.g., nota periodística</a:t>
            </a:r>
            <a:endParaRPr/>
          </a:p>
          <a:p>
            <a:pPr indent="-317500" lvl="0" marL="457200" rtl="0" algn="l">
              <a:spcBef>
                <a:spcPts val="0"/>
              </a:spcBef>
              <a:spcAft>
                <a:spcPts val="0"/>
              </a:spcAft>
              <a:buSzPts val="1400"/>
              <a:buChar char="●"/>
            </a:pPr>
            <a:r>
              <a:rPr b="1" lang="en">
                <a:solidFill>
                  <a:srgbClr val="E76A28"/>
                </a:solidFill>
              </a:rPr>
              <a:t>Atributos:</a:t>
            </a:r>
            <a:r>
              <a:rPr lang="en"/>
              <a:t> ??</a:t>
            </a:r>
            <a:endParaRPr/>
          </a:p>
          <a:p>
            <a:pPr indent="-317500" lvl="0" marL="457200" rtl="0" algn="l">
              <a:spcBef>
                <a:spcPts val="0"/>
              </a:spcBef>
              <a:spcAft>
                <a:spcPts val="0"/>
              </a:spcAft>
              <a:buSzPts val="1400"/>
              <a:buChar char="●"/>
            </a:pPr>
            <a:r>
              <a:rPr b="1" lang="en">
                <a:solidFill>
                  <a:srgbClr val="E76A28"/>
                </a:solidFill>
              </a:rPr>
              <a:t>Etiqueta:</a:t>
            </a:r>
            <a:r>
              <a:rPr lang="en"/>
              <a:t> Deportes</a:t>
            </a:r>
            <a:endParaRPr/>
          </a:p>
        </p:txBody>
      </p:sp>
      <p:sp>
        <p:nvSpPr>
          <p:cNvPr id="487" name="Google Shape;487;p56"/>
          <p:cNvSpPr txBox="1"/>
          <p:nvPr/>
        </p:nvSpPr>
        <p:spPr>
          <a:xfrm>
            <a:off x="4800600" y="1486750"/>
            <a:ext cx="37563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Epilogue"/>
                <a:ea typeface="Epilogue"/>
                <a:cs typeface="Epilogue"/>
                <a:sym typeface="Epilogue"/>
              </a:rPr>
              <a:t>Dan Quinn está orgulloso de la velocidad y presión a los quarterbacks que su defensa ha metido en los primeros dos </a:t>
            </a:r>
            <a:r>
              <a:rPr b="1" lang="en" sz="900">
                <a:latin typeface="Epilogue"/>
                <a:ea typeface="Epilogue"/>
                <a:cs typeface="Epilogue"/>
                <a:sym typeface="Epilogue"/>
              </a:rPr>
              <a:t>partidos</a:t>
            </a:r>
            <a:r>
              <a:rPr lang="en" sz="900">
                <a:latin typeface="Epilogue"/>
                <a:ea typeface="Epilogue"/>
                <a:cs typeface="Epilogue"/>
                <a:sym typeface="Epilogue"/>
              </a:rPr>
              <a:t> de temporada, así como de los intercambios de </a:t>
            </a:r>
            <a:r>
              <a:rPr b="1" lang="en" sz="900">
                <a:latin typeface="Epilogue"/>
                <a:ea typeface="Epilogue"/>
                <a:cs typeface="Epilogue"/>
                <a:sym typeface="Epilogue"/>
              </a:rPr>
              <a:t>balón </a:t>
            </a:r>
            <a:r>
              <a:rPr lang="en" sz="900">
                <a:latin typeface="Epilogue"/>
                <a:ea typeface="Epilogue"/>
                <a:cs typeface="Epilogue"/>
                <a:sym typeface="Epilogue"/>
              </a:rPr>
              <a:t>que han provocado.</a:t>
            </a:r>
            <a:endParaRPr sz="900">
              <a:latin typeface="Epilogue"/>
              <a:ea typeface="Epilogue"/>
              <a:cs typeface="Epilogue"/>
              <a:sym typeface="Epilogue"/>
            </a:endParaRPr>
          </a:p>
          <a:p>
            <a:pPr indent="0" lvl="0" marL="0" rtl="0" algn="l">
              <a:spcBef>
                <a:spcPts val="0"/>
              </a:spcBef>
              <a:spcAft>
                <a:spcPts val="0"/>
              </a:spcAft>
              <a:buNone/>
            </a:pPr>
            <a:r>
              <a:t/>
            </a:r>
            <a:endParaRPr sz="900">
              <a:latin typeface="Epilogue"/>
              <a:ea typeface="Epilogue"/>
              <a:cs typeface="Epilogue"/>
              <a:sym typeface="Epilogue"/>
            </a:endParaRPr>
          </a:p>
          <a:p>
            <a:pPr indent="0" lvl="0" marL="0" rtl="0" algn="l">
              <a:spcBef>
                <a:spcPts val="0"/>
              </a:spcBef>
              <a:spcAft>
                <a:spcPts val="0"/>
              </a:spcAft>
              <a:buNone/>
            </a:pPr>
            <a:r>
              <a:rPr lang="en" sz="900">
                <a:latin typeface="Epilogue"/>
                <a:ea typeface="Epilogue"/>
                <a:cs typeface="Epilogue"/>
                <a:sym typeface="Epilogue"/>
              </a:rPr>
              <a:t>Pero el coordinador defensivo de los Dallas Cowboys está aún más satisfecho por la manera en que han frenado la carrera en los </a:t>
            </a:r>
            <a:r>
              <a:rPr b="1" lang="en" sz="900">
                <a:latin typeface="Epilogue"/>
                <a:ea typeface="Epilogue"/>
                <a:cs typeface="Epilogue"/>
                <a:sym typeface="Epilogue"/>
              </a:rPr>
              <a:t>triunfos</a:t>
            </a:r>
            <a:r>
              <a:rPr lang="en" sz="900">
                <a:latin typeface="Epilogue"/>
                <a:ea typeface="Epilogue"/>
                <a:cs typeface="Epilogue"/>
                <a:sym typeface="Epilogue"/>
              </a:rPr>
              <a:t> sobre los New York Giants y los New York Jets para empezar la temporada.</a:t>
            </a:r>
            <a:endParaRPr sz="900">
              <a:latin typeface="Epilogue"/>
              <a:ea typeface="Epilogue"/>
              <a:cs typeface="Epilogue"/>
              <a:sym typeface="Epilogue"/>
            </a:endParaRPr>
          </a:p>
          <a:p>
            <a:pPr indent="0" lvl="0" marL="0" rtl="0" algn="l">
              <a:spcBef>
                <a:spcPts val="0"/>
              </a:spcBef>
              <a:spcAft>
                <a:spcPts val="0"/>
              </a:spcAft>
              <a:buNone/>
            </a:pPr>
            <a:r>
              <a:t/>
            </a:r>
            <a:endParaRPr sz="900">
              <a:latin typeface="Epilogue"/>
              <a:ea typeface="Epilogue"/>
              <a:cs typeface="Epilogue"/>
              <a:sym typeface="Epilogue"/>
            </a:endParaRPr>
          </a:p>
          <a:p>
            <a:pPr indent="0" lvl="0" marL="0" rtl="0" algn="l">
              <a:spcBef>
                <a:spcPts val="0"/>
              </a:spcBef>
              <a:spcAft>
                <a:spcPts val="0"/>
              </a:spcAft>
              <a:buNone/>
            </a:pPr>
            <a:r>
              <a:rPr lang="en" sz="900">
                <a:latin typeface="Epilogue"/>
                <a:ea typeface="Epilogue"/>
                <a:cs typeface="Epilogue"/>
                <a:sym typeface="Epilogue"/>
              </a:rPr>
              <a:t>“Estamos aprendiendo a </a:t>
            </a:r>
            <a:r>
              <a:rPr b="1" lang="en" sz="900">
                <a:latin typeface="Epilogue"/>
                <a:ea typeface="Epilogue"/>
                <a:cs typeface="Epilogue"/>
                <a:sym typeface="Epilogue"/>
              </a:rPr>
              <a:t>jugar partidos</a:t>
            </a:r>
            <a:r>
              <a:rPr lang="en" sz="900">
                <a:latin typeface="Epilogue"/>
                <a:ea typeface="Epilogue"/>
                <a:cs typeface="Epilogue"/>
                <a:sym typeface="Epilogue"/>
              </a:rPr>
              <a:t> completos“, consideró Quinn este lunes en una conferencia de prensa. “Habíamos sufrido dolores de cabeza contra la carrera. Pero los muchachos trabajaron muy fuerte en el receso de temporada para ir contra las corridas“.</a:t>
            </a:r>
            <a:endParaRPr sz="900">
              <a:latin typeface="Epilogue"/>
              <a:ea typeface="Epilogue"/>
              <a:cs typeface="Epilogue"/>
              <a:sym typeface="Epilogue"/>
            </a:endParaRPr>
          </a:p>
          <a:p>
            <a:pPr indent="0" lvl="0" marL="0" rtl="0" algn="l">
              <a:spcBef>
                <a:spcPts val="0"/>
              </a:spcBef>
              <a:spcAft>
                <a:spcPts val="0"/>
              </a:spcAft>
              <a:buNone/>
            </a:pPr>
            <a:r>
              <a:t/>
            </a:r>
            <a:endParaRPr sz="900">
              <a:latin typeface="Epilogue"/>
              <a:ea typeface="Epilogue"/>
              <a:cs typeface="Epilogue"/>
              <a:sym typeface="Epilogue"/>
            </a:endParaRPr>
          </a:p>
          <a:p>
            <a:pPr indent="0" lvl="0" marL="0" rtl="0" algn="l">
              <a:spcBef>
                <a:spcPts val="0"/>
              </a:spcBef>
              <a:spcAft>
                <a:spcPts val="0"/>
              </a:spcAft>
              <a:buNone/>
            </a:pPr>
            <a:r>
              <a:rPr lang="en" sz="900">
                <a:latin typeface="Epilogue"/>
                <a:ea typeface="Epilogue"/>
                <a:cs typeface="Epilogue"/>
                <a:sym typeface="Epilogue"/>
              </a:rPr>
              <a:t>En el primer </a:t>
            </a:r>
            <a:r>
              <a:rPr b="1" lang="en" sz="900">
                <a:latin typeface="Epilogue"/>
                <a:ea typeface="Epilogue"/>
                <a:cs typeface="Epilogue"/>
                <a:sym typeface="Epilogue"/>
              </a:rPr>
              <a:t>partido</a:t>
            </a:r>
            <a:r>
              <a:rPr lang="en" sz="900">
                <a:latin typeface="Epilogue"/>
                <a:ea typeface="Epilogue"/>
                <a:cs typeface="Epilogue"/>
                <a:sym typeface="Epilogue"/>
              </a:rPr>
              <a:t>, los Cowboys frenaron en 51 yardas por carrera a Saquon Barkley, de los Giants. El domingo, los dos corredores principales de los Jets, Breece Hall y Dalvin Cook, sumaron apenas ocho y siete yardas, de manera respectiva.</a:t>
            </a:r>
            <a:endParaRPr sz="900">
              <a:latin typeface="Epilogue"/>
              <a:ea typeface="Epilogue"/>
              <a:cs typeface="Epilogue"/>
              <a:sym typeface="Epilog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3" name="Google Shape;493;p57"/>
          <p:cNvPicPr preferRelativeResize="0"/>
          <p:nvPr/>
        </p:nvPicPr>
        <p:blipFill>
          <a:blip r:embed="rId3">
            <a:alphaModFix/>
          </a:blip>
          <a:stretch>
            <a:fillRect/>
          </a:stretch>
        </p:blipFill>
        <p:spPr>
          <a:xfrm>
            <a:off x="1345800" y="1281500"/>
            <a:ext cx="6452398" cy="3380575"/>
          </a:xfrm>
          <a:prstGeom prst="rect">
            <a:avLst/>
          </a:prstGeom>
          <a:noFill/>
          <a:ln>
            <a:noFill/>
          </a:ln>
        </p:spPr>
      </p:pic>
      <p:sp>
        <p:nvSpPr>
          <p:cNvPr id="494" name="Google Shape;494;p5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Representación vectorial</a:t>
            </a:r>
            <a:endParaRPr b="1" sz="2400">
              <a:solidFill>
                <a:schemeClr val="dk2"/>
              </a:solidFill>
              <a:latin typeface="Epilogue"/>
              <a:ea typeface="Epilogue"/>
              <a:cs typeface="Epilogue"/>
              <a:sym typeface="Epilog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0" name="Google Shape;500;p5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¿Cómo se calcula el peso de un atributo en un documento?</a:t>
            </a:r>
            <a:endParaRPr b="1" sz="2400">
              <a:solidFill>
                <a:schemeClr val="dk2"/>
              </a:solidFill>
              <a:latin typeface="Epilogue"/>
              <a:ea typeface="Epilogue"/>
              <a:cs typeface="Epilogue"/>
              <a:sym typeface="Epilogue"/>
            </a:endParaRPr>
          </a:p>
        </p:txBody>
      </p:sp>
      <p:sp>
        <p:nvSpPr>
          <p:cNvPr id="501" name="Google Shape;501;p58"/>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La importancia del término puede ser proporcionalmente al número de veces que aparece en el documento.</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Este enfoque ayuda a </a:t>
            </a:r>
            <a:r>
              <a:rPr b="1" lang="en" sz="1600">
                <a:solidFill>
                  <a:schemeClr val="dk1"/>
                </a:solidFill>
                <a:latin typeface="Albert Sans"/>
                <a:ea typeface="Albert Sans"/>
                <a:cs typeface="Albert Sans"/>
                <a:sym typeface="Albert Sans"/>
              </a:rPr>
              <a:t>describir</a:t>
            </a:r>
            <a:r>
              <a:rPr lang="en" sz="1600">
                <a:solidFill>
                  <a:schemeClr val="dk1"/>
                </a:solidFill>
                <a:latin typeface="Albert Sans"/>
                <a:ea typeface="Albert Sans"/>
                <a:cs typeface="Albert Sans"/>
                <a:sym typeface="Albert Sans"/>
              </a:rPr>
              <a:t> el contenido del documento</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La importancia general de un término decrementa proporcionalmente a la ocurrencia de la colección completa.</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Términos comunes no son buenos para </a:t>
            </a:r>
            <a:r>
              <a:rPr b="1" lang="en" sz="1600">
                <a:solidFill>
                  <a:schemeClr val="dk1"/>
                </a:solidFill>
                <a:latin typeface="Albert Sans"/>
                <a:ea typeface="Albert Sans"/>
                <a:cs typeface="Albert Sans"/>
                <a:sym typeface="Albert Sans"/>
              </a:rPr>
              <a:t>discriminar</a:t>
            </a:r>
            <a:r>
              <a:rPr lang="en" sz="1600">
                <a:solidFill>
                  <a:schemeClr val="dk1"/>
                </a:solidFill>
                <a:latin typeface="Albert Sans"/>
                <a:ea typeface="Albert Sans"/>
                <a:cs typeface="Albert Sans"/>
                <a:sym typeface="Albert Sans"/>
              </a:rPr>
              <a:t> entre las clases de objetos.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7" name="Google Shape;507;p5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Esquemas de pesado</a:t>
            </a:r>
            <a:endParaRPr b="1" sz="2400">
              <a:solidFill>
                <a:schemeClr val="dk2"/>
              </a:solidFill>
              <a:latin typeface="Epilogue"/>
              <a:ea typeface="Epilogue"/>
              <a:cs typeface="Epilogue"/>
              <a:sym typeface="Epilogue"/>
            </a:endParaRPr>
          </a:p>
        </p:txBody>
      </p:sp>
      <p:sp>
        <p:nvSpPr>
          <p:cNvPr id="508" name="Google Shape;508;p59"/>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Pesado booleano</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w</a:t>
            </a:r>
            <a:r>
              <a:rPr baseline="-25000" lang="en" sz="1600">
                <a:solidFill>
                  <a:schemeClr val="dk1"/>
                </a:solidFill>
                <a:latin typeface="Albert Sans"/>
                <a:ea typeface="Albert Sans"/>
                <a:cs typeface="Albert Sans"/>
                <a:sym typeface="Albert Sans"/>
              </a:rPr>
              <a:t>ij</a:t>
            </a:r>
            <a:r>
              <a:rPr lang="en" sz="1600">
                <a:solidFill>
                  <a:schemeClr val="dk1"/>
                </a:solidFill>
                <a:latin typeface="Albert Sans"/>
                <a:ea typeface="Albert Sans"/>
                <a:cs typeface="Albert Sans"/>
                <a:sym typeface="Albert Sans"/>
              </a:rPr>
              <a:t> = 1, sí y solo sí el documento i contiene el término j, en caso contrario, es 0.</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Frecuencia del término (</a:t>
            </a:r>
            <a:r>
              <a:rPr b="1" lang="en" sz="1600">
                <a:solidFill>
                  <a:schemeClr val="dk1"/>
                </a:solidFill>
                <a:latin typeface="Albert Sans"/>
                <a:ea typeface="Albert Sans"/>
                <a:cs typeface="Albert Sans"/>
                <a:sym typeface="Albert Sans"/>
              </a:rPr>
              <a:t>tf</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w</a:t>
            </a:r>
            <a:r>
              <a:rPr baseline="-25000" lang="en" sz="1600">
                <a:solidFill>
                  <a:schemeClr val="dk1"/>
                </a:solidFill>
                <a:latin typeface="Albert Sans"/>
                <a:ea typeface="Albert Sans"/>
                <a:cs typeface="Albert Sans"/>
                <a:sym typeface="Albert Sans"/>
              </a:rPr>
              <a:t>ij</a:t>
            </a:r>
            <a:r>
              <a:rPr lang="en" sz="1600">
                <a:solidFill>
                  <a:schemeClr val="dk1"/>
                </a:solidFill>
                <a:latin typeface="Albert Sans"/>
                <a:ea typeface="Albert Sans"/>
                <a:cs typeface="Albert Sans"/>
                <a:sym typeface="Albert Sans"/>
              </a:rPr>
              <a:t> = número de ocurrencias de t</a:t>
            </a:r>
            <a:r>
              <a:rPr baseline="-25000" lang="en" sz="1600">
                <a:solidFill>
                  <a:schemeClr val="dk1"/>
                </a:solidFill>
                <a:latin typeface="Albert Sans"/>
                <a:ea typeface="Albert Sans"/>
                <a:cs typeface="Albert Sans"/>
                <a:sym typeface="Albert Sans"/>
              </a:rPr>
              <a:t>j</a:t>
            </a:r>
            <a:r>
              <a:rPr lang="en" sz="1600">
                <a:solidFill>
                  <a:schemeClr val="dk1"/>
                </a:solidFill>
                <a:latin typeface="Albert Sans"/>
                <a:ea typeface="Albert Sans"/>
                <a:cs typeface="Albert Sans"/>
                <a:sym typeface="Albert Sans"/>
              </a:rPr>
              <a:t> en d</a:t>
            </a:r>
            <a:r>
              <a:rPr baseline="-25000"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b="1" lang="en" sz="1600">
                <a:solidFill>
                  <a:schemeClr val="dk1"/>
                </a:solidFill>
                <a:latin typeface="Albert Sans"/>
                <a:ea typeface="Albert Sans"/>
                <a:cs typeface="Albert Sans"/>
                <a:sym typeface="Albert Sans"/>
              </a:rPr>
              <a:t>tf x idf </a:t>
            </a:r>
            <a:r>
              <a:rPr lang="en" sz="1600">
                <a:solidFill>
                  <a:schemeClr val="dk1"/>
                </a:solidFill>
                <a:latin typeface="Albert Sans"/>
                <a:ea typeface="Albert Sans"/>
                <a:cs typeface="Albert Sans"/>
                <a:sym typeface="Albert Sans"/>
              </a:rPr>
              <a:t>(</a:t>
            </a:r>
            <a:r>
              <a:rPr i="1" lang="en" sz="1600">
                <a:solidFill>
                  <a:schemeClr val="dk1"/>
                </a:solidFill>
                <a:latin typeface="Albert Sans"/>
                <a:ea typeface="Albert Sans"/>
                <a:cs typeface="Albert Sans"/>
                <a:sym typeface="Albert Sans"/>
              </a:rPr>
              <a:t>Term frequency – Inverse document frequency</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w</a:t>
            </a:r>
            <a:r>
              <a:rPr baseline="-25000" lang="en" sz="1600">
                <a:solidFill>
                  <a:schemeClr val="dk1"/>
                </a:solidFill>
                <a:latin typeface="Albert Sans"/>
                <a:ea typeface="Albert Sans"/>
                <a:cs typeface="Albert Sans"/>
                <a:sym typeface="Albert Sans"/>
              </a:rPr>
              <a:t>ij</a:t>
            </a:r>
            <a:r>
              <a:rPr lang="en" sz="1600">
                <a:solidFill>
                  <a:schemeClr val="dk1"/>
                </a:solidFill>
                <a:latin typeface="Albert Sans"/>
                <a:ea typeface="Albert Sans"/>
                <a:cs typeface="Albert Sans"/>
                <a:sym typeface="Albert Sans"/>
              </a:rPr>
              <a:t> = tf(t</a:t>
            </a:r>
            <a:r>
              <a:rPr baseline="-25000" lang="en" sz="1600">
                <a:solidFill>
                  <a:schemeClr val="dk1"/>
                </a:solidFill>
                <a:latin typeface="Albert Sans"/>
                <a:ea typeface="Albert Sans"/>
                <a:cs typeface="Albert Sans"/>
                <a:sym typeface="Albert Sans"/>
              </a:rPr>
              <a:t>j</a:t>
            </a:r>
            <a:r>
              <a:rPr lang="en" sz="1600">
                <a:solidFill>
                  <a:schemeClr val="dk1"/>
                </a:solidFill>
                <a:latin typeface="Albert Sans"/>
                <a:ea typeface="Albert Sans"/>
                <a:cs typeface="Albert Sans"/>
                <a:sym typeface="Albert Sans"/>
              </a:rPr>
              <a:t>, d</a:t>
            </a:r>
            <a:r>
              <a:rPr baseline="-25000"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 x idf(t</a:t>
            </a:r>
            <a:r>
              <a:rPr baseline="-25000" lang="en" sz="1600">
                <a:solidFill>
                  <a:schemeClr val="dk1"/>
                </a:solidFill>
                <a:latin typeface="Albert Sans"/>
                <a:ea typeface="Albert Sans"/>
                <a:cs typeface="Albert Sans"/>
                <a:sym typeface="Albert Sans"/>
              </a:rPr>
              <a:t>j</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tf(t</a:t>
            </a:r>
            <a:r>
              <a:rPr baseline="-25000" lang="en" sz="1600">
                <a:solidFill>
                  <a:schemeClr val="dk1"/>
                </a:solidFill>
                <a:latin typeface="Albert Sans"/>
                <a:ea typeface="Albert Sans"/>
                <a:cs typeface="Albert Sans"/>
                <a:sym typeface="Albert Sans"/>
              </a:rPr>
              <a:t>j</a:t>
            </a:r>
            <a:r>
              <a:rPr lang="en" sz="1600">
                <a:solidFill>
                  <a:schemeClr val="dk1"/>
                </a:solidFill>
                <a:latin typeface="Albert Sans"/>
                <a:ea typeface="Albert Sans"/>
                <a:cs typeface="Albert Sans"/>
                <a:sym typeface="Albert Sans"/>
              </a:rPr>
              <a:t>, d</a:t>
            </a:r>
            <a:r>
              <a:rPr baseline="-25000"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 indica la ocurrencia de t</a:t>
            </a:r>
            <a:r>
              <a:rPr baseline="-25000" lang="en" sz="1600">
                <a:solidFill>
                  <a:schemeClr val="dk1"/>
                </a:solidFill>
                <a:latin typeface="Albert Sans"/>
                <a:ea typeface="Albert Sans"/>
                <a:cs typeface="Albert Sans"/>
                <a:sym typeface="Albert Sans"/>
              </a:rPr>
              <a:t>j</a:t>
            </a:r>
            <a:r>
              <a:rPr lang="en" sz="1600">
                <a:solidFill>
                  <a:schemeClr val="dk1"/>
                </a:solidFill>
                <a:latin typeface="Albert Sans"/>
                <a:ea typeface="Albert Sans"/>
                <a:cs typeface="Albert Sans"/>
                <a:sym typeface="Albert Sans"/>
              </a:rPr>
              <a:t> en el documento d</a:t>
            </a:r>
            <a:r>
              <a:rPr baseline="-25000"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idf(t</a:t>
            </a:r>
            <a:r>
              <a:rPr baseline="-25000" lang="en" sz="1600">
                <a:solidFill>
                  <a:schemeClr val="dk1"/>
                </a:solidFill>
                <a:latin typeface="Albert Sans"/>
                <a:ea typeface="Albert Sans"/>
                <a:cs typeface="Albert Sans"/>
                <a:sym typeface="Albert Sans"/>
              </a:rPr>
              <a:t>j</a:t>
            </a:r>
            <a:r>
              <a:rPr lang="en" sz="1600">
                <a:solidFill>
                  <a:schemeClr val="dk1"/>
                </a:solidFill>
                <a:latin typeface="Albert Sans"/>
                <a:ea typeface="Albert Sans"/>
                <a:cs typeface="Albert Sans"/>
                <a:sym typeface="Albert Sans"/>
              </a:rPr>
              <a:t>) = log [N/df(t</a:t>
            </a:r>
            <a:r>
              <a:rPr baseline="-25000" lang="en" sz="1600">
                <a:solidFill>
                  <a:schemeClr val="dk1"/>
                </a:solidFill>
                <a:latin typeface="Albert Sans"/>
                <a:ea typeface="Albert Sans"/>
                <a:cs typeface="Albert Sans"/>
                <a:sym typeface="Albert Sans"/>
              </a:rPr>
              <a:t>j</a:t>
            </a:r>
            <a:r>
              <a:rPr lang="en" sz="1600">
                <a:solidFill>
                  <a:schemeClr val="dk1"/>
                </a:solidFill>
                <a:latin typeface="Albert Sans"/>
                <a:ea typeface="Albert Sans"/>
                <a:cs typeface="Albert Sans"/>
                <a:sym typeface="Albert Sans"/>
              </a:rPr>
              <a:t>)], donde df(t</a:t>
            </a:r>
            <a:r>
              <a:rPr baseline="-25000" lang="en" sz="1600">
                <a:solidFill>
                  <a:schemeClr val="dk1"/>
                </a:solidFill>
                <a:latin typeface="Albert Sans"/>
                <a:ea typeface="Albert Sans"/>
                <a:cs typeface="Albert Sans"/>
                <a:sym typeface="Albert Sans"/>
              </a:rPr>
              <a:t>j</a:t>
            </a:r>
            <a:r>
              <a:rPr lang="en" sz="1600">
                <a:solidFill>
                  <a:schemeClr val="dk1"/>
                </a:solidFill>
                <a:latin typeface="Albert Sans"/>
                <a:ea typeface="Albert Sans"/>
                <a:cs typeface="Albert Sans"/>
                <a:sym typeface="Albert Sans"/>
              </a:rPr>
              <a:t>) es el número de documento que contienen el término t</a:t>
            </a:r>
            <a:r>
              <a:rPr baseline="-25000" lang="en" sz="1600">
                <a:solidFill>
                  <a:schemeClr val="dk1"/>
                </a:solidFill>
                <a:latin typeface="Albert Sans"/>
                <a:ea typeface="Albert Sans"/>
                <a:cs typeface="Albert Sans"/>
                <a:sym typeface="Albert Sans"/>
              </a:rPr>
              <a:t>j</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1770600" y="1307100"/>
            <a:ext cx="5602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2</a:t>
            </a:r>
            <a:r>
              <a:rPr lang="en" sz="4800">
                <a:solidFill>
                  <a:schemeClr val="lt2"/>
                </a:solidFill>
              </a:rPr>
              <a:t>.3 </a:t>
            </a:r>
            <a:r>
              <a:rPr lang="en" sz="4800"/>
              <a:t>Ingeniería de características</a:t>
            </a:r>
            <a:endParaRPr sz="2500"/>
          </a:p>
        </p:txBody>
      </p:sp>
      <p:sp>
        <p:nvSpPr>
          <p:cNvPr id="235" name="Google Shape;235;p33"/>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3"/>
          <p:cNvSpPr/>
          <p:nvPr/>
        </p:nvSpPr>
        <p:spPr>
          <a:xfrm>
            <a:off x="2821107" y="64632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3"/>
          <p:cNvSpPr/>
          <p:nvPr/>
        </p:nvSpPr>
        <p:spPr>
          <a:xfrm>
            <a:off x="1440155" y="34266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4" name="Google Shape;514;p6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De texto a vector</a:t>
            </a:r>
            <a:endParaRPr b="1" sz="2400">
              <a:solidFill>
                <a:schemeClr val="dk2"/>
              </a:solidFill>
              <a:latin typeface="Epilogue"/>
              <a:ea typeface="Epilogue"/>
              <a:cs typeface="Epilogue"/>
              <a:sym typeface="Epilogue"/>
            </a:endParaRPr>
          </a:p>
        </p:txBody>
      </p:sp>
      <p:sp>
        <p:nvSpPr>
          <p:cNvPr id="515" name="Google Shape;515;p60"/>
          <p:cNvSpPr txBox="1"/>
          <p:nvPr>
            <p:ph idx="2" type="subTitle"/>
          </p:nvPr>
        </p:nvSpPr>
        <p:spPr>
          <a:xfrm>
            <a:off x="1057900" y="1667625"/>
            <a:ext cx="3254100" cy="18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El enfoque más sencillo es una representación basada en una </a:t>
            </a:r>
            <a:r>
              <a:rPr b="1" lang="en" sz="1600">
                <a:solidFill>
                  <a:schemeClr val="dk2"/>
                </a:solidFill>
              </a:rPr>
              <a:t>bolsa de palabras</a:t>
            </a:r>
            <a:r>
              <a:rPr lang="en" sz="1600"/>
              <a:t> BoW (</a:t>
            </a:r>
            <a:r>
              <a:rPr i="1" lang="en" sz="1600"/>
              <a:t>bag of words</a:t>
            </a:r>
            <a:r>
              <a:rPr lang="en" sz="1600"/>
              <a:t>) y las frecuencias de estas palabras en cada documento.</a:t>
            </a:r>
            <a:endParaRPr sz="1600"/>
          </a:p>
        </p:txBody>
      </p:sp>
      <p:pic>
        <p:nvPicPr>
          <p:cNvPr id="516" name="Google Shape;516;p60"/>
          <p:cNvPicPr preferRelativeResize="0"/>
          <p:nvPr/>
        </p:nvPicPr>
        <p:blipFill>
          <a:blip r:embed="rId3">
            <a:alphaModFix/>
          </a:blip>
          <a:stretch>
            <a:fillRect/>
          </a:stretch>
        </p:blipFill>
        <p:spPr>
          <a:xfrm>
            <a:off x="5456571" y="1544025"/>
            <a:ext cx="2903225" cy="2143501"/>
          </a:xfrm>
          <a:prstGeom prst="rect">
            <a:avLst/>
          </a:prstGeom>
          <a:noFill/>
          <a:ln>
            <a:noFill/>
          </a:ln>
        </p:spPr>
      </p:pic>
      <p:pic>
        <p:nvPicPr>
          <p:cNvPr id="517" name="Google Shape;517;p60"/>
          <p:cNvPicPr preferRelativeResize="0"/>
          <p:nvPr/>
        </p:nvPicPr>
        <p:blipFill>
          <a:blip r:embed="rId4">
            <a:alphaModFix/>
          </a:blip>
          <a:stretch>
            <a:fillRect/>
          </a:stretch>
        </p:blipFill>
        <p:spPr>
          <a:xfrm>
            <a:off x="340600" y="3992326"/>
            <a:ext cx="8462802" cy="528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3" name="Google Shape;523;p6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De texto a vector</a:t>
            </a:r>
            <a:endParaRPr b="1" sz="2400">
              <a:solidFill>
                <a:schemeClr val="dk2"/>
              </a:solidFill>
              <a:latin typeface="Epilogue"/>
              <a:ea typeface="Epilogue"/>
              <a:cs typeface="Epilogue"/>
              <a:sym typeface="Epilogue"/>
            </a:endParaRPr>
          </a:p>
        </p:txBody>
      </p:sp>
      <p:pic>
        <p:nvPicPr>
          <p:cNvPr id="524" name="Google Shape;524;p61"/>
          <p:cNvPicPr preferRelativeResize="0"/>
          <p:nvPr/>
        </p:nvPicPr>
        <p:blipFill>
          <a:blip r:embed="rId3">
            <a:alphaModFix/>
          </a:blip>
          <a:stretch>
            <a:fillRect/>
          </a:stretch>
        </p:blipFill>
        <p:spPr>
          <a:xfrm>
            <a:off x="152400" y="1838600"/>
            <a:ext cx="8839204" cy="242128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0" name="Google Shape;530;p6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Epilogue"/>
                <a:ea typeface="Epilogue"/>
                <a:cs typeface="Epilogue"/>
                <a:sym typeface="Epilogue"/>
              </a:rPr>
              <a:t>Problemas con esta representación</a:t>
            </a:r>
            <a:endParaRPr b="1" sz="2400">
              <a:solidFill>
                <a:schemeClr val="dk2"/>
              </a:solidFill>
              <a:latin typeface="Epilogue"/>
              <a:ea typeface="Epilogue"/>
              <a:cs typeface="Epilogue"/>
              <a:sym typeface="Epilogue"/>
            </a:endParaRPr>
          </a:p>
        </p:txBody>
      </p:sp>
      <p:sp>
        <p:nvSpPr>
          <p:cNvPr id="531" name="Google Shape;531;p62"/>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Se filtran términos de palabras comunes.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Hay palabras que aparecen poco y que pueden no ser relevantes para nuestra tarea.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Al ser una bolsa de palabras, no existe un orden en las palabras que aparecen en el texto.</a:t>
            </a:r>
            <a:endParaRPr sz="1600">
              <a:solidFill>
                <a:schemeClr val="dk1"/>
              </a:solidFill>
              <a:latin typeface="Albert Sans"/>
              <a:ea typeface="Albert Sans"/>
              <a:cs typeface="Albert Sans"/>
              <a:sym typeface="Albert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7" name="Google Shape;537;p63"/>
          <p:cNvPicPr preferRelativeResize="0"/>
          <p:nvPr/>
        </p:nvPicPr>
        <p:blipFill>
          <a:blip r:embed="rId3">
            <a:alphaModFix/>
          </a:blip>
          <a:stretch>
            <a:fillRect/>
          </a:stretch>
        </p:blipFill>
        <p:spPr>
          <a:xfrm>
            <a:off x="446013" y="176338"/>
            <a:ext cx="8251986" cy="47908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3" name="Google Shape;543;p64"/>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i="1" lang="en" sz="1600">
                <a:solidFill>
                  <a:schemeClr val="dk1"/>
                </a:solidFill>
                <a:latin typeface="Albert Sans"/>
                <a:ea typeface="Albert Sans"/>
                <a:cs typeface="Albert Sans"/>
                <a:sym typeface="Albert Sans"/>
              </a:rPr>
              <a:t>Stopwords</a:t>
            </a:r>
            <a:r>
              <a:rPr lang="en" sz="1600">
                <a:solidFill>
                  <a:schemeClr val="dk1"/>
                </a:solidFill>
                <a:latin typeface="Albert Sans"/>
                <a:ea typeface="Albert Sans"/>
                <a:cs typeface="Albert Sans"/>
                <a:sym typeface="Albert Sans"/>
              </a:rPr>
              <a:t>. Son palabras funcionales, por ejemplo artículos, conectores, etc. Ocurren con mucha frecuencia en la mayoría de los documentos, no ayudan a discriminar el tema de un texto.</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Palabras del problema que no queremos que se consideren (dependiendo del dominio del problema).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Eliminar términos por frecuencia máxima (si ocurre más de </a:t>
            </a:r>
            <a:r>
              <a:rPr i="1" lang="en" sz="1600">
                <a:solidFill>
                  <a:schemeClr val="dk1"/>
                </a:solidFill>
                <a:latin typeface="Albert Sans"/>
                <a:ea typeface="Albert Sans"/>
                <a:cs typeface="Albert Sans"/>
                <a:sym typeface="Albert Sans"/>
              </a:rPr>
              <a:t>n</a:t>
            </a:r>
            <a:r>
              <a:rPr lang="en" sz="1600">
                <a:solidFill>
                  <a:schemeClr val="dk1"/>
                </a:solidFill>
                <a:latin typeface="Albert Sans"/>
                <a:ea typeface="Albert Sans"/>
                <a:cs typeface="Albert Sans"/>
                <a:sym typeface="Albert Sans"/>
              </a:rPr>
              <a:t> veces, e.g., </a:t>
            </a:r>
            <a:r>
              <a:rPr i="1" lang="en" sz="1600">
                <a:solidFill>
                  <a:schemeClr val="dk1"/>
                </a:solidFill>
                <a:latin typeface="Albert Sans"/>
                <a:ea typeface="Albert Sans"/>
                <a:cs typeface="Albert Sans"/>
                <a:sym typeface="Albert Sans"/>
              </a:rPr>
              <a:t>data</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p:txBody>
      </p:sp>
      <p:sp>
        <p:nvSpPr>
          <p:cNvPr id="544" name="Google Shape;544;p6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Filtrar palabras comunes</a:t>
            </a:r>
            <a:endParaRPr b="1" sz="2400">
              <a:solidFill>
                <a:schemeClr val="dk2"/>
              </a:solidFill>
              <a:latin typeface="Epilogue"/>
              <a:ea typeface="Epilogue"/>
              <a:cs typeface="Epilogue"/>
              <a:sym typeface="Epilog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0" name="Google Shape;550;p65"/>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i="1" lang="en" sz="1600">
                <a:solidFill>
                  <a:schemeClr val="dk1"/>
                </a:solidFill>
                <a:latin typeface="Albert Sans"/>
                <a:ea typeface="Albert Sans"/>
                <a:cs typeface="Albert Sans"/>
                <a:sym typeface="Albert Sans"/>
              </a:rPr>
              <a:t>Corte cut-off: </a:t>
            </a:r>
            <a:r>
              <a:rPr lang="en" sz="1600">
                <a:solidFill>
                  <a:schemeClr val="dk1"/>
                </a:solidFill>
                <a:latin typeface="Albert Sans"/>
                <a:ea typeface="Albert Sans"/>
                <a:cs typeface="Albert Sans"/>
                <a:sym typeface="Albert Sans"/>
              </a:rPr>
              <a:t>se debe determinar cuál es la frecuencia mínima de un término para ser considerado dentro de la representación.</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Por ejemplo, palabras que aparecen una ocasión.</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En algunos problemas más de la mitad de los atributos en una representación BoW aparecen solo una vez.</a:t>
            </a:r>
            <a:endParaRPr sz="1500">
              <a:solidFill>
                <a:schemeClr val="dk1"/>
              </a:solidFill>
              <a:latin typeface="Albert Sans"/>
              <a:ea typeface="Albert Sans"/>
              <a:cs typeface="Albert Sans"/>
              <a:sym typeface="Albert Sans"/>
            </a:endParaRPr>
          </a:p>
        </p:txBody>
      </p:sp>
      <p:sp>
        <p:nvSpPr>
          <p:cNvPr id="551" name="Google Shape;551;p6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Filtrar palabras con frecuencia mínima</a:t>
            </a:r>
            <a:endParaRPr b="1" sz="2400">
              <a:solidFill>
                <a:schemeClr val="dk2"/>
              </a:solidFill>
              <a:latin typeface="Epilogue"/>
              <a:ea typeface="Epilogue"/>
              <a:cs typeface="Epilogue"/>
              <a:sym typeface="Epilog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7" name="Google Shape;557;p6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Agregar nuevos términos</a:t>
            </a:r>
            <a:endParaRPr b="1" sz="2400">
              <a:solidFill>
                <a:schemeClr val="dk2"/>
              </a:solidFill>
              <a:latin typeface="Epilogue"/>
              <a:ea typeface="Epilogue"/>
              <a:cs typeface="Epilogue"/>
              <a:sym typeface="Epilogue"/>
            </a:endParaRPr>
          </a:p>
        </p:txBody>
      </p:sp>
      <p:sp>
        <p:nvSpPr>
          <p:cNvPr id="558" name="Google Shape;558;p66"/>
          <p:cNvSpPr txBox="1"/>
          <p:nvPr>
            <p:ph idx="2" type="subTitle"/>
          </p:nvPr>
        </p:nvSpPr>
        <p:spPr>
          <a:xfrm>
            <a:off x="779400" y="1820025"/>
            <a:ext cx="3697500" cy="18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Podemos agregar nuevos términos que considera, hasta cierto punto, el orden de algunas palabras:</a:t>
            </a:r>
            <a:endParaRPr sz="1600"/>
          </a:p>
          <a:p>
            <a:pPr indent="-323850" lvl="0" marL="457200" rtl="0" algn="l">
              <a:lnSpc>
                <a:spcPct val="115000"/>
              </a:lnSpc>
              <a:spcBef>
                <a:spcPts val="0"/>
              </a:spcBef>
              <a:spcAft>
                <a:spcPts val="0"/>
              </a:spcAft>
              <a:buSzPts val="1500"/>
              <a:buChar char="●"/>
            </a:pPr>
            <a:r>
              <a:rPr b="1" lang="en" sz="1500">
                <a:solidFill>
                  <a:schemeClr val="dk2"/>
                </a:solidFill>
              </a:rPr>
              <a:t>Bigramas</a:t>
            </a:r>
            <a:r>
              <a:rPr lang="en" sz="1500"/>
              <a:t>: palabras de dos en dos</a:t>
            </a:r>
            <a:endParaRPr sz="1500"/>
          </a:p>
          <a:p>
            <a:pPr indent="-323850" lvl="0" marL="457200" rtl="0" algn="l">
              <a:lnSpc>
                <a:spcPct val="115000"/>
              </a:lnSpc>
              <a:spcBef>
                <a:spcPts val="0"/>
              </a:spcBef>
              <a:spcAft>
                <a:spcPts val="0"/>
              </a:spcAft>
              <a:buSzPts val="1500"/>
              <a:buChar char="●"/>
            </a:pPr>
            <a:r>
              <a:rPr b="1" lang="en" sz="1500">
                <a:solidFill>
                  <a:schemeClr val="dk2"/>
                </a:solidFill>
              </a:rPr>
              <a:t>Trigramas</a:t>
            </a:r>
            <a:r>
              <a:rPr lang="en" sz="1500"/>
              <a:t>: palabras de tres en tres</a:t>
            </a:r>
            <a:endParaRPr sz="1500"/>
          </a:p>
          <a:p>
            <a:pPr indent="-323850" lvl="0" marL="457200" rtl="0" algn="l">
              <a:lnSpc>
                <a:spcPct val="115000"/>
              </a:lnSpc>
              <a:spcBef>
                <a:spcPts val="0"/>
              </a:spcBef>
              <a:spcAft>
                <a:spcPts val="0"/>
              </a:spcAft>
              <a:buSzPts val="1500"/>
              <a:buChar char="●"/>
            </a:pPr>
            <a:r>
              <a:rPr b="1" lang="en" sz="1500">
                <a:solidFill>
                  <a:schemeClr val="dk2"/>
                </a:solidFill>
              </a:rPr>
              <a:t>ngramas</a:t>
            </a:r>
            <a:r>
              <a:rPr lang="en" sz="1500"/>
              <a:t>: palabras de n en n</a:t>
            </a:r>
            <a:endParaRPr sz="1300"/>
          </a:p>
        </p:txBody>
      </p:sp>
      <p:pic>
        <p:nvPicPr>
          <p:cNvPr id="559" name="Google Shape;559;p66"/>
          <p:cNvPicPr preferRelativeResize="0"/>
          <p:nvPr/>
        </p:nvPicPr>
        <p:blipFill>
          <a:blip r:embed="rId3">
            <a:alphaModFix/>
          </a:blip>
          <a:stretch>
            <a:fillRect/>
          </a:stretch>
        </p:blipFill>
        <p:spPr>
          <a:xfrm>
            <a:off x="5262775" y="1986913"/>
            <a:ext cx="3423200" cy="1562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5" name="Google Shape;565;p6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Epilogue"/>
                <a:ea typeface="Epilogue"/>
                <a:cs typeface="Epilogue"/>
                <a:sym typeface="Epilogue"/>
              </a:rPr>
              <a:t>Complejidad del lenguaje</a:t>
            </a:r>
            <a:endParaRPr b="1" sz="2400">
              <a:solidFill>
                <a:schemeClr val="dk2"/>
              </a:solidFill>
              <a:latin typeface="Epilogue"/>
              <a:ea typeface="Epilogue"/>
              <a:cs typeface="Epilogue"/>
              <a:sym typeface="Epilogue"/>
            </a:endParaRPr>
          </a:p>
        </p:txBody>
      </p:sp>
      <p:pic>
        <p:nvPicPr>
          <p:cNvPr id="566" name="Google Shape;566;p67"/>
          <p:cNvPicPr preferRelativeResize="0"/>
          <p:nvPr/>
        </p:nvPicPr>
        <p:blipFill>
          <a:blip r:embed="rId3">
            <a:alphaModFix/>
          </a:blip>
          <a:stretch>
            <a:fillRect/>
          </a:stretch>
        </p:blipFill>
        <p:spPr>
          <a:xfrm>
            <a:off x="738250" y="2162275"/>
            <a:ext cx="1586275" cy="1393800"/>
          </a:xfrm>
          <a:prstGeom prst="rect">
            <a:avLst/>
          </a:prstGeom>
          <a:noFill/>
          <a:ln>
            <a:noFill/>
          </a:ln>
        </p:spPr>
      </p:pic>
      <p:sp>
        <p:nvSpPr>
          <p:cNvPr id="567" name="Google Shape;567;p67"/>
          <p:cNvSpPr txBox="1"/>
          <p:nvPr>
            <p:ph idx="3" type="subTitle"/>
          </p:nvPr>
        </p:nvSpPr>
        <p:spPr>
          <a:xfrm>
            <a:off x="1073605" y="1504500"/>
            <a:ext cx="27951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Polisemia</a:t>
            </a:r>
            <a:endParaRPr>
              <a:solidFill>
                <a:schemeClr val="dk2"/>
              </a:solidFill>
            </a:endParaRPr>
          </a:p>
        </p:txBody>
      </p:sp>
      <p:sp>
        <p:nvSpPr>
          <p:cNvPr id="568" name="Google Shape;568;p67"/>
          <p:cNvSpPr txBox="1"/>
          <p:nvPr>
            <p:ph idx="4" type="subTitle"/>
          </p:nvPr>
        </p:nvSpPr>
        <p:spPr>
          <a:xfrm>
            <a:off x="5275295" y="1504488"/>
            <a:ext cx="27951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Sinonimia</a:t>
            </a:r>
            <a:endParaRPr>
              <a:solidFill>
                <a:schemeClr val="dk2"/>
              </a:solidFill>
            </a:endParaRPr>
          </a:p>
        </p:txBody>
      </p:sp>
      <p:pic>
        <p:nvPicPr>
          <p:cNvPr id="569" name="Google Shape;569;p67"/>
          <p:cNvPicPr preferRelativeResize="0"/>
          <p:nvPr/>
        </p:nvPicPr>
        <p:blipFill>
          <a:blip r:embed="rId4">
            <a:alphaModFix/>
          </a:blip>
          <a:stretch>
            <a:fillRect/>
          </a:stretch>
        </p:blipFill>
        <p:spPr>
          <a:xfrm>
            <a:off x="1463150" y="3654938"/>
            <a:ext cx="977150" cy="977150"/>
          </a:xfrm>
          <a:prstGeom prst="rect">
            <a:avLst/>
          </a:prstGeom>
          <a:noFill/>
          <a:ln>
            <a:noFill/>
          </a:ln>
        </p:spPr>
      </p:pic>
      <p:pic>
        <p:nvPicPr>
          <p:cNvPr id="570" name="Google Shape;570;p67"/>
          <p:cNvPicPr preferRelativeResize="0"/>
          <p:nvPr/>
        </p:nvPicPr>
        <p:blipFill>
          <a:blip r:embed="rId5">
            <a:alphaModFix/>
          </a:blip>
          <a:stretch>
            <a:fillRect/>
          </a:stretch>
        </p:blipFill>
        <p:spPr>
          <a:xfrm>
            <a:off x="2777701" y="2752950"/>
            <a:ext cx="1212799" cy="1185475"/>
          </a:xfrm>
          <a:prstGeom prst="rect">
            <a:avLst/>
          </a:prstGeom>
          <a:noFill/>
          <a:ln>
            <a:noFill/>
          </a:ln>
        </p:spPr>
      </p:pic>
      <p:pic>
        <p:nvPicPr>
          <p:cNvPr id="571" name="Google Shape;571;p67"/>
          <p:cNvPicPr preferRelativeResize="0"/>
          <p:nvPr/>
        </p:nvPicPr>
        <p:blipFill rotWithShape="1">
          <a:blip r:embed="rId6">
            <a:alphaModFix/>
          </a:blip>
          <a:srcRect b="7891" l="5107" r="3842" t="2933"/>
          <a:stretch/>
        </p:blipFill>
        <p:spPr>
          <a:xfrm>
            <a:off x="5409338" y="2243750"/>
            <a:ext cx="2527025" cy="24748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7" name="Google Shape;577;p68"/>
          <p:cNvPicPr preferRelativeResize="0"/>
          <p:nvPr/>
        </p:nvPicPr>
        <p:blipFill>
          <a:blip r:embed="rId3">
            <a:alphaModFix/>
          </a:blip>
          <a:stretch>
            <a:fillRect/>
          </a:stretch>
        </p:blipFill>
        <p:spPr>
          <a:xfrm>
            <a:off x="3220688" y="1136350"/>
            <a:ext cx="2702625" cy="2702625"/>
          </a:xfrm>
          <a:prstGeom prst="rect">
            <a:avLst/>
          </a:prstGeom>
          <a:noFill/>
          <a:ln>
            <a:noFill/>
          </a:ln>
        </p:spPr>
      </p:pic>
      <p:pic>
        <p:nvPicPr>
          <p:cNvPr id="578" name="Google Shape;578;p68"/>
          <p:cNvPicPr preferRelativeResize="0"/>
          <p:nvPr/>
        </p:nvPicPr>
        <p:blipFill>
          <a:blip r:embed="rId4">
            <a:alphaModFix/>
          </a:blip>
          <a:stretch>
            <a:fillRect/>
          </a:stretch>
        </p:blipFill>
        <p:spPr>
          <a:xfrm>
            <a:off x="443125" y="1500188"/>
            <a:ext cx="2143125" cy="2143125"/>
          </a:xfrm>
          <a:prstGeom prst="rect">
            <a:avLst/>
          </a:prstGeom>
          <a:noFill/>
          <a:ln>
            <a:noFill/>
          </a:ln>
        </p:spPr>
      </p:pic>
      <p:pic>
        <p:nvPicPr>
          <p:cNvPr id="579" name="Google Shape;579;p68"/>
          <p:cNvPicPr preferRelativeResize="0"/>
          <p:nvPr/>
        </p:nvPicPr>
        <p:blipFill>
          <a:blip r:embed="rId5">
            <a:alphaModFix/>
          </a:blip>
          <a:stretch>
            <a:fillRect/>
          </a:stretch>
        </p:blipFill>
        <p:spPr>
          <a:xfrm>
            <a:off x="6677450" y="1759225"/>
            <a:ext cx="1797325" cy="17973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9"/>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to live notebook)</a:t>
            </a:r>
            <a:endParaRPr/>
          </a:p>
        </p:txBody>
      </p:sp>
      <p:grpSp>
        <p:nvGrpSpPr>
          <p:cNvPr id="585" name="Google Shape;585;p69"/>
          <p:cNvGrpSpPr/>
          <p:nvPr/>
        </p:nvGrpSpPr>
        <p:grpSpPr>
          <a:xfrm>
            <a:off x="4213310" y="1162256"/>
            <a:ext cx="3569963" cy="2819283"/>
            <a:chOff x="5076775" y="1958876"/>
            <a:chExt cx="3353968" cy="2648707"/>
          </a:xfrm>
        </p:grpSpPr>
        <p:sp>
          <p:nvSpPr>
            <p:cNvPr id="586" name="Google Shape;586;p69"/>
            <p:cNvSpPr/>
            <p:nvPr/>
          </p:nvSpPr>
          <p:spPr>
            <a:xfrm>
              <a:off x="5076775" y="1958876"/>
              <a:ext cx="3353968" cy="2648707"/>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9"/>
            <p:cNvSpPr/>
            <p:nvPr/>
          </p:nvSpPr>
          <p:spPr>
            <a:xfrm>
              <a:off x="5189425" y="2075775"/>
              <a:ext cx="3123300" cy="18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8" name="Google Shape;588;p69"/>
          <p:cNvPicPr preferRelativeResize="0"/>
          <p:nvPr/>
        </p:nvPicPr>
        <p:blipFill rotWithShape="1">
          <a:blip r:embed="rId3">
            <a:alphaModFix/>
          </a:blip>
          <a:srcRect b="16825" l="13625" r="22284" t="16222"/>
          <a:stretch/>
        </p:blipFill>
        <p:spPr>
          <a:xfrm>
            <a:off x="4020878" y="3711662"/>
            <a:ext cx="357774" cy="351346"/>
          </a:xfrm>
          <a:prstGeom prst="rect">
            <a:avLst/>
          </a:prstGeom>
          <a:noFill/>
          <a:ln>
            <a:noFill/>
          </a:ln>
        </p:spPr>
      </p:pic>
      <p:sp>
        <p:nvSpPr>
          <p:cNvPr id="589" name="Google Shape;589;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0" name="Google Shape;590;p69">
            <a:hlinkClick r:id="rId4"/>
          </p:cNvPr>
          <p:cNvPicPr preferRelativeResize="0"/>
          <p:nvPr/>
        </p:nvPicPr>
        <p:blipFill>
          <a:blip r:embed="rId5">
            <a:alphaModFix/>
          </a:blip>
          <a:stretch>
            <a:fillRect/>
          </a:stretch>
        </p:blipFill>
        <p:spPr>
          <a:xfrm>
            <a:off x="4384575" y="1371700"/>
            <a:ext cx="3227424" cy="18154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4" name="Google Shape;244;p34"/>
          <p:cNvPicPr preferRelativeResize="0"/>
          <p:nvPr/>
        </p:nvPicPr>
        <p:blipFill>
          <a:blip r:embed="rId3">
            <a:alphaModFix/>
          </a:blip>
          <a:stretch>
            <a:fillRect/>
          </a:stretch>
        </p:blipFill>
        <p:spPr>
          <a:xfrm>
            <a:off x="446000" y="245013"/>
            <a:ext cx="8251984" cy="450108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0"/>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Extra Libro</a:t>
            </a:r>
            <a:endParaRPr/>
          </a:p>
        </p:txBody>
      </p:sp>
      <p:sp>
        <p:nvSpPr>
          <p:cNvPr id="596" name="Google Shape;596;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7" name="Google Shape;597;p70"/>
          <p:cNvPicPr preferRelativeResize="0"/>
          <p:nvPr/>
        </p:nvPicPr>
        <p:blipFill>
          <a:blip r:embed="rId3">
            <a:alphaModFix/>
          </a:blip>
          <a:stretch>
            <a:fillRect/>
          </a:stretch>
        </p:blipFill>
        <p:spPr>
          <a:xfrm>
            <a:off x="900505" y="1980000"/>
            <a:ext cx="1480745" cy="1945500"/>
          </a:xfrm>
          <a:prstGeom prst="rect">
            <a:avLst/>
          </a:prstGeom>
          <a:noFill/>
          <a:ln>
            <a:noFill/>
          </a:ln>
        </p:spPr>
      </p:pic>
      <p:pic>
        <p:nvPicPr>
          <p:cNvPr id="598" name="Google Shape;598;p70">
            <a:hlinkClick r:id="rId4"/>
          </p:cNvPr>
          <p:cNvPicPr preferRelativeResize="0"/>
          <p:nvPr/>
        </p:nvPicPr>
        <p:blipFill rotWithShape="1">
          <a:blip r:embed="rId5">
            <a:alphaModFix/>
          </a:blip>
          <a:srcRect b="0" l="17136" r="16599" t="0"/>
          <a:stretch/>
        </p:blipFill>
        <p:spPr>
          <a:xfrm>
            <a:off x="3103225" y="2432025"/>
            <a:ext cx="1082025" cy="914400"/>
          </a:xfrm>
          <a:prstGeom prst="rect">
            <a:avLst/>
          </a:prstGeom>
          <a:noFill/>
          <a:ln>
            <a:noFill/>
          </a:ln>
        </p:spPr>
      </p:pic>
      <p:sp>
        <p:nvSpPr>
          <p:cNvPr id="599" name="Google Shape;599;p70"/>
          <p:cNvSpPr txBox="1"/>
          <p:nvPr/>
        </p:nvSpPr>
        <p:spPr>
          <a:xfrm>
            <a:off x="4849675" y="2432025"/>
            <a:ext cx="3707100" cy="914400"/>
          </a:xfrm>
          <a:prstGeom prst="rect">
            <a:avLst/>
          </a:prstGeom>
          <a:solidFill>
            <a:srgbClr val="E7E7E7"/>
          </a:solid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112158"/>
              </a:buClr>
              <a:buSzPts val="1000"/>
              <a:buFont typeface="Albert Sans"/>
              <a:buChar char="●"/>
            </a:pPr>
            <a:r>
              <a:rPr lang="en" sz="1000">
                <a:solidFill>
                  <a:srgbClr val="112158"/>
                </a:solidFill>
                <a:latin typeface="Albert Sans"/>
                <a:ea typeface="Albert Sans"/>
                <a:cs typeface="Albert Sans"/>
                <a:sym typeface="Albert Sans"/>
              </a:rPr>
              <a:t>05.04-</a:t>
            </a:r>
            <a:r>
              <a:rPr lang="en" sz="1000">
                <a:solidFill>
                  <a:srgbClr val="112158"/>
                </a:solidFill>
                <a:latin typeface="Albert Sans"/>
                <a:ea typeface="Albert Sans"/>
                <a:cs typeface="Albert Sans"/>
                <a:sym typeface="Albert Sans"/>
              </a:rPr>
              <a:t>Feature-Engineering.ipynb</a:t>
            </a:r>
            <a:endParaRPr sz="1000">
              <a:solidFill>
                <a:srgbClr val="112158"/>
              </a:solidFill>
              <a:latin typeface="Albert Sans"/>
              <a:ea typeface="Albert Sans"/>
              <a:cs typeface="Albert Sans"/>
              <a:sym typeface="Albert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03" name="Shape 603"/>
        <p:cNvGrpSpPr/>
        <p:nvPr/>
      </p:nvGrpSpPr>
      <p:grpSpPr>
        <a:xfrm>
          <a:off x="0" y="0"/>
          <a:ext cx="0" cy="0"/>
          <a:chOff x="0" y="0"/>
          <a:chExt cx="0" cy="0"/>
        </a:xfrm>
      </p:grpSpPr>
      <p:sp>
        <p:nvSpPr>
          <p:cNvPr id="604" name="Google Shape;604;p71"/>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Gracias</a:t>
            </a:r>
            <a:r>
              <a:rPr lang="en"/>
              <a:t>!</a:t>
            </a:r>
            <a:endParaRPr/>
          </a:p>
        </p:txBody>
      </p:sp>
      <p:sp>
        <p:nvSpPr>
          <p:cNvPr id="605" name="Google Shape;605;p71"/>
          <p:cNvSpPr txBox="1"/>
          <p:nvPr>
            <p:ph idx="1" type="subTitle"/>
          </p:nvPr>
        </p:nvSpPr>
        <p:spPr>
          <a:xfrm>
            <a:off x="2105675" y="1598200"/>
            <a:ext cx="4932900" cy="113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Medium"/>
                <a:ea typeface="Albert Sans Medium"/>
                <a:cs typeface="Albert Sans Medium"/>
                <a:sym typeface="Albert Sans Medium"/>
              </a:rPr>
              <a:t>¿Alguna pregunta</a:t>
            </a:r>
            <a:r>
              <a:rPr lang="en">
                <a:latin typeface="Albert Sans Medium"/>
                <a:ea typeface="Albert Sans Medium"/>
                <a:cs typeface="Albert Sans Medium"/>
                <a:sym typeface="Albert Sans Medium"/>
              </a:rPr>
              <a:t>?</a:t>
            </a:r>
            <a:endParaRPr>
              <a:latin typeface="Albert Sans Medium"/>
              <a:ea typeface="Albert Sans Medium"/>
              <a:cs typeface="Albert Sans Medium"/>
              <a:sym typeface="Albert Sans Medium"/>
            </a:endParaRPr>
          </a:p>
          <a:p>
            <a:pPr indent="0" lvl="0" marL="0" rtl="0" algn="ctr">
              <a:spcBef>
                <a:spcPts val="0"/>
              </a:spcBef>
              <a:spcAft>
                <a:spcPts val="0"/>
              </a:spcAft>
              <a:buNone/>
            </a:pPr>
            <a:r>
              <a:rPr lang="en"/>
              <a:t>hussein</a:t>
            </a:r>
            <a:r>
              <a:rPr lang="en"/>
              <a:t>@cicese.mx</a:t>
            </a:r>
            <a:endParaRPr/>
          </a:p>
          <a:p>
            <a:pPr indent="0" lvl="0" marL="0" rtl="0" algn="ctr">
              <a:spcBef>
                <a:spcPts val="0"/>
              </a:spcBef>
              <a:spcAft>
                <a:spcPts val="0"/>
              </a:spcAft>
              <a:buNone/>
            </a:pPr>
            <a:r>
              <a:rPr lang="en"/>
              <a:t>https://sites.google.com/view/husseinlopeznava</a:t>
            </a:r>
            <a:endParaRPr/>
          </a:p>
        </p:txBody>
      </p:sp>
      <p:grpSp>
        <p:nvGrpSpPr>
          <p:cNvPr id="606" name="Google Shape;606;p71"/>
          <p:cNvGrpSpPr/>
          <p:nvPr/>
        </p:nvGrpSpPr>
        <p:grpSpPr>
          <a:xfrm>
            <a:off x="4309559" y="2928275"/>
            <a:ext cx="525300" cy="525300"/>
            <a:chOff x="4309559" y="2928275"/>
            <a:chExt cx="525300" cy="525300"/>
          </a:xfrm>
        </p:grpSpPr>
        <p:sp>
          <p:nvSpPr>
            <p:cNvPr id="607" name="Google Shape;607;p71"/>
            <p:cNvSpPr/>
            <p:nvPr/>
          </p:nvSpPr>
          <p:spPr>
            <a:xfrm>
              <a:off x="4309559" y="2928275"/>
              <a:ext cx="525300" cy="525300"/>
            </a:xfrm>
            <a:prstGeom prst="rect">
              <a:avLst/>
            </a:prstGeom>
            <a:solidFill>
              <a:schemeClr val="lt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71"/>
            <p:cNvGrpSpPr/>
            <p:nvPr/>
          </p:nvGrpSpPr>
          <p:grpSpPr>
            <a:xfrm>
              <a:off x="4412298" y="3045942"/>
              <a:ext cx="320315" cy="286423"/>
              <a:chOff x="3824739" y="3890112"/>
              <a:chExt cx="208105" cy="186110"/>
            </a:xfrm>
          </p:grpSpPr>
          <p:sp>
            <p:nvSpPr>
              <p:cNvPr id="609" name="Google Shape;609;p71"/>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71"/>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71"/>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2" name="Google Shape;612;p71"/>
          <p:cNvSpPr/>
          <p:nvPr/>
        </p:nvSpPr>
        <p:spPr>
          <a:xfrm>
            <a:off x="5351494" y="2928275"/>
            <a:ext cx="525300" cy="525300"/>
          </a:xfrm>
          <a:prstGeom prst="rect">
            <a:avLst/>
          </a:prstGeom>
          <a:solidFill>
            <a:schemeClr val="accent1"/>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71"/>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1"/>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1"/>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6" name="Google Shape;616;p71"/>
          <p:cNvPicPr preferRelativeResize="0"/>
          <p:nvPr/>
        </p:nvPicPr>
        <p:blipFill>
          <a:blip r:embed="rId3">
            <a:alphaModFix/>
          </a:blip>
          <a:stretch>
            <a:fillRect/>
          </a:stretch>
        </p:blipFill>
        <p:spPr>
          <a:xfrm>
            <a:off x="7687644" y="2368622"/>
            <a:ext cx="743125" cy="923950"/>
          </a:xfrm>
          <a:prstGeom prst="rect">
            <a:avLst/>
          </a:prstGeom>
          <a:noFill/>
          <a:ln>
            <a:noFill/>
          </a:ln>
        </p:spPr>
      </p:pic>
      <p:sp>
        <p:nvSpPr>
          <p:cNvPr id="617" name="Google Shape;617;p71"/>
          <p:cNvSpPr txBox="1"/>
          <p:nvPr/>
        </p:nvSpPr>
        <p:spPr>
          <a:xfrm>
            <a:off x="3109650" y="4409325"/>
            <a:ext cx="2924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Albert Sans"/>
                <a:ea typeface="Albert Sans"/>
                <a:cs typeface="Albert Sans"/>
                <a:sym typeface="Albert Sans"/>
              </a:rPr>
              <a:t>CREDITS:</a:t>
            </a:r>
            <a:r>
              <a:rPr lang="en" sz="800">
                <a:solidFill>
                  <a:schemeClr val="dk1"/>
                </a:solidFill>
                <a:latin typeface="Albert Sans"/>
                <a:ea typeface="Albert Sans"/>
                <a:cs typeface="Albert Sans"/>
                <a:sym typeface="Albert Sans"/>
              </a:rPr>
              <a:t> This presentation was based on a template by </a:t>
            </a:r>
            <a:r>
              <a:rPr b="1" lang="en" sz="800" u="sng">
                <a:solidFill>
                  <a:schemeClr val="dk1"/>
                </a:solidFill>
                <a:latin typeface="Albert Sans"/>
                <a:ea typeface="Albert Sans"/>
                <a:cs typeface="Albert Sans"/>
                <a:sym typeface="Albert Sans"/>
              </a:rPr>
              <a:t>Slidesgo</a:t>
            </a:r>
            <a:r>
              <a:rPr lang="en" sz="800">
                <a:solidFill>
                  <a:schemeClr val="dk1"/>
                </a:solidFill>
                <a:latin typeface="Albert Sans"/>
                <a:ea typeface="Albert Sans"/>
                <a:cs typeface="Albert Sans"/>
                <a:sym typeface="Albert Sans"/>
              </a:rPr>
              <a:t>, and includes icons by </a:t>
            </a:r>
            <a:r>
              <a:rPr b="1" lang="en" sz="800" u="sng">
                <a:solidFill>
                  <a:schemeClr val="dk1"/>
                </a:solidFill>
                <a:latin typeface="Albert Sans"/>
                <a:ea typeface="Albert Sans"/>
                <a:cs typeface="Albert Sans"/>
                <a:sym typeface="Albert Sans"/>
              </a:rPr>
              <a:t>Flaticon</a:t>
            </a:r>
            <a:r>
              <a:rPr lang="en" sz="800">
                <a:solidFill>
                  <a:schemeClr val="dk1"/>
                </a:solidFill>
                <a:latin typeface="Albert Sans"/>
                <a:ea typeface="Albert Sans"/>
                <a:cs typeface="Albert Sans"/>
                <a:sym typeface="Albert Sans"/>
              </a:rPr>
              <a:t>.</a:t>
            </a:r>
            <a:endParaRPr sz="800">
              <a:solidFill>
                <a:schemeClr val="dk1"/>
              </a:solidFill>
              <a:latin typeface="Albert Sans"/>
              <a:ea typeface="Albert Sans"/>
              <a:cs typeface="Albert Sans"/>
              <a:sym typeface="Albert Sans"/>
            </a:endParaRPr>
          </a:p>
        </p:txBody>
      </p:sp>
      <p:sp>
        <p:nvSpPr>
          <p:cNvPr id="618" name="Google Shape;618;p71"/>
          <p:cNvSpPr/>
          <p:nvPr/>
        </p:nvSpPr>
        <p:spPr>
          <a:xfrm>
            <a:off x="2117000" y="3622400"/>
            <a:ext cx="4932900" cy="52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619" name="Google Shape;619;p71"/>
          <p:cNvGrpSpPr/>
          <p:nvPr/>
        </p:nvGrpSpPr>
        <p:grpSpPr>
          <a:xfrm>
            <a:off x="3267625" y="2928275"/>
            <a:ext cx="525300" cy="525300"/>
            <a:chOff x="3267625" y="2928275"/>
            <a:chExt cx="525300" cy="525300"/>
          </a:xfrm>
        </p:grpSpPr>
        <p:sp>
          <p:nvSpPr>
            <p:cNvPr id="620" name="Google Shape;620;p71"/>
            <p:cNvSpPr/>
            <p:nvPr/>
          </p:nvSpPr>
          <p:spPr>
            <a:xfrm>
              <a:off x="3267625" y="2928275"/>
              <a:ext cx="525300" cy="525300"/>
            </a:xfrm>
            <a:prstGeom prst="rect">
              <a:avLst/>
            </a:prstGeom>
            <a:solidFill>
              <a:schemeClr val="dk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1" name="Google Shape;621;p71"/>
            <p:cNvPicPr preferRelativeResize="0"/>
            <p:nvPr/>
          </p:nvPicPr>
          <p:blipFill>
            <a:blip r:embed="rId4">
              <a:alphaModFix/>
            </a:blip>
            <a:stretch>
              <a:fillRect/>
            </a:stretch>
          </p:blipFill>
          <p:spPr>
            <a:xfrm>
              <a:off x="3374868" y="3049982"/>
              <a:ext cx="310799" cy="310801"/>
            </a:xfrm>
            <a:prstGeom prst="rect">
              <a:avLst/>
            </a:prstGeom>
            <a:noFill/>
            <a:ln>
              <a:noFill/>
            </a:ln>
            <a:effectLst>
              <a:outerShdw blurRad="57150" rotWithShape="0" algn="bl">
                <a:schemeClr val="accent6">
                  <a:alpha val="50000"/>
                </a:schemeClr>
              </a:outerShdw>
            </a:effectLst>
          </p:spPr>
        </p:pic>
      </p:grpSp>
      <p:pic>
        <p:nvPicPr>
          <p:cNvPr id="622" name="Google Shape;622;p71"/>
          <p:cNvPicPr preferRelativeResize="0"/>
          <p:nvPr/>
        </p:nvPicPr>
        <p:blipFill>
          <a:blip r:embed="rId5">
            <a:alphaModFix/>
          </a:blip>
          <a:stretch>
            <a:fillRect/>
          </a:stretch>
        </p:blipFill>
        <p:spPr>
          <a:xfrm>
            <a:off x="5458750" y="3054096"/>
            <a:ext cx="310799" cy="291224"/>
          </a:xfrm>
          <a:prstGeom prst="rect">
            <a:avLst/>
          </a:prstGeom>
          <a:noFill/>
          <a:ln>
            <a:noFill/>
          </a:ln>
        </p:spPr>
      </p:pic>
      <p:sp>
        <p:nvSpPr>
          <p:cNvPr id="623" name="Google Shape;623;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4" name="Google Shape;624;p71"/>
          <p:cNvPicPr preferRelativeResize="0"/>
          <p:nvPr/>
        </p:nvPicPr>
        <p:blipFill>
          <a:blip r:embed="rId6">
            <a:alphaModFix/>
          </a:blip>
          <a:stretch>
            <a:fillRect/>
          </a:stretch>
        </p:blipFill>
        <p:spPr>
          <a:xfrm>
            <a:off x="585885" y="2207626"/>
            <a:ext cx="1308768" cy="1245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5"/>
          <p:cNvPicPr preferRelativeResize="0"/>
          <p:nvPr/>
        </p:nvPicPr>
        <p:blipFill>
          <a:blip r:embed="rId3">
            <a:alphaModFix amt="80000"/>
          </a:blip>
          <a:stretch>
            <a:fillRect/>
          </a:stretch>
        </p:blipFill>
        <p:spPr>
          <a:xfrm>
            <a:off x="-271125" y="225"/>
            <a:ext cx="9797142" cy="5143500"/>
          </a:xfrm>
          <a:prstGeom prst="rect">
            <a:avLst/>
          </a:prstGeom>
          <a:noFill/>
          <a:ln>
            <a:noFill/>
          </a:ln>
        </p:spPr>
      </p:pic>
      <p:sp>
        <p:nvSpPr>
          <p:cNvPr id="250" name="Google Shape;250;p35"/>
          <p:cNvSpPr txBox="1"/>
          <p:nvPr/>
        </p:nvSpPr>
        <p:spPr>
          <a:xfrm>
            <a:off x="0" y="1094100"/>
            <a:ext cx="6552300" cy="2924400"/>
          </a:xfrm>
          <a:prstGeom prst="rect">
            <a:avLst/>
          </a:prstGeom>
          <a:noFill/>
          <a:ln>
            <a:noFill/>
          </a:ln>
          <a:effectLst>
            <a:outerShdw blurRad="57150" rotWithShape="0" algn="bl" dir="5400000" dist="476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5000">
                <a:solidFill>
                  <a:srgbClr val="00C3B1"/>
                </a:solidFill>
                <a:latin typeface="Albert Sans"/>
                <a:ea typeface="Albert Sans"/>
                <a:cs typeface="Albert Sans"/>
                <a:sym typeface="Albert Sans"/>
              </a:rPr>
              <a:t>¿</a:t>
            </a:r>
            <a:r>
              <a:rPr b="1" lang="en" sz="6000">
                <a:solidFill>
                  <a:schemeClr val="lt1"/>
                </a:solidFill>
                <a:latin typeface="Albert Sans"/>
                <a:ea typeface="Albert Sans"/>
                <a:cs typeface="Albert Sans"/>
                <a:sym typeface="Albert Sans"/>
              </a:rPr>
              <a:t>Qué</a:t>
            </a:r>
            <a:r>
              <a:rPr b="1" lang="en" sz="5000">
                <a:solidFill>
                  <a:schemeClr val="lt1"/>
                </a:solidFill>
                <a:latin typeface="Albert Sans"/>
                <a:ea typeface="Albert Sans"/>
                <a:cs typeface="Albert Sans"/>
                <a:sym typeface="Albert Sans"/>
              </a:rPr>
              <a:t> </a:t>
            </a:r>
            <a:r>
              <a:rPr b="1" lang="en" sz="5000">
                <a:solidFill>
                  <a:schemeClr val="accent2"/>
                </a:solidFill>
                <a:latin typeface="Albert Sans"/>
                <a:ea typeface="Albert Sans"/>
                <a:cs typeface="Albert Sans"/>
                <a:sym typeface="Albert Sans"/>
              </a:rPr>
              <a:t>es</a:t>
            </a:r>
            <a:r>
              <a:rPr b="1" lang="en" sz="5000">
                <a:solidFill>
                  <a:schemeClr val="accent3"/>
                </a:solidFill>
                <a:latin typeface="Albert Sans"/>
                <a:ea typeface="Albert Sans"/>
                <a:cs typeface="Albert Sans"/>
                <a:sym typeface="Albert Sans"/>
              </a:rPr>
              <a:t> </a:t>
            </a:r>
            <a:endParaRPr b="1" sz="5000">
              <a:solidFill>
                <a:schemeClr val="accent3"/>
              </a:solidFill>
              <a:latin typeface="Albert Sans"/>
              <a:ea typeface="Albert Sans"/>
              <a:cs typeface="Albert Sans"/>
              <a:sym typeface="Albert Sans"/>
            </a:endParaRPr>
          </a:p>
          <a:p>
            <a:pPr indent="0" lvl="0" marL="0" rtl="0" algn="l">
              <a:spcBef>
                <a:spcPts val="0"/>
              </a:spcBef>
              <a:spcAft>
                <a:spcPts val="0"/>
              </a:spcAft>
              <a:buNone/>
            </a:pPr>
            <a:r>
              <a:rPr b="1" lang="en" sz="5000">
                <a:solidFill>
                  <a:schemeClr val="accent2"/>
                </a:solidFill>
                <a:latin typeface="Albert Sans"/>
                <a:ea typeface="Albert Sans"/>
                <a:cs typeface="Albert Sans"/>
                <a:sym typeface="Albert Sans"/>
              </a:rPr>
              <a:t> </a:t>
            </a:r>
            <a:r>
              <a:rPr b="1" lang="en" sz="5000">
                <a:solidFill>
                  <a:schemeClr val="accent2"/>
                </a:solidFill>
                <a:latin typeface="Albert Sans"/>
                <a:ea typeface="Albert Sans"/>
                <a:cs typeface="Albert Sans"/>
                <a:sym typeface="Albert Sans"/>
              </a:rPr>
              <a:t>la </a:t>
            </a:r>
            <a:r>
              <a:rPr b="1" lang="en" sz="5500">
                <a:solidFill>
                  <a:schemeClr val="accent6"/>
                </a:solidFill>
                <a:latin typeface="Albert Sans"/>
                <a:ea typeface="Albert Sans"/>
                <a:cs typeface="Albert Sans"/>
                <a:sym typeface="Albert Sans"/>
              </a:rPr>
              <a:t>Ingeniería</a:t>
            </a:r>
            <a:r>
              <a:rPr b="1" lang="en" sz="5000">
                <a:solidFill>
                  <a:schemeClr val="accent2"/>
                </a:solidFill>
                <a:latin typeface="Albert Sans"/>
                <a:ea typeface="Albert Sans"/>
                <a:cs typeface="Albert Sans"/>
                <a:sym typeface="Albert Sans"/>
              </a:rPr>
              <a:t> de </a:t>
            </a:r>
            <a:r>
              <a:rPr b="1" lang="en" sz="6300">
                <a:solidFill>
                  <a:schemeClr val="lt1"/>
                </a:solidFill>
                <a:latin typeface="Albert Sans"/>
                <a:ea typeface="Albert Sans"/>
                <a:cs typeface="Albert Sans"/>
                <a:sym typeface="Albert Sans"/>
              </a:rPr>
              <a:t>Características</a:t>
            </a:r>
            <a:r>
              <a:rPr b="1" lang="en" sz="5000">
                <a:solidFill>
                  <a:srgbClr val="00C3B1"/>
                </a:solidFill>
                <a:latin typeface="Albert Sans"/>
                <a:ea typeface="Albert Sans"/>
                <a:cs typeface="Albert Sans"/>
                <a:sym typeface="Albert Sans"/>
              </a:rPr>
              <a:t>?</a:t>
            </a:r>
            <a:endParaRPr b="1" sz="5000">
              <a:solidFill>
                <a:srgbClr val="00C3B1"/>
              </a:solidFill>
              <a:latin typeface="Albert Sans"/>
              <a:ea typeface="Albert Sans"/>
              <a:cs typeface="Albert Sans"/>
              <a:sym typeface="Albert Sans"/>
            </a:endParaRPr>
          </a:p>
        </p:txBody>
      </p:sp>
      <p:sp>
        <p:nvSpPr>
          <p:cNvPr id="251" name="Google Shape;251;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ph idx="2" type="subTitle"/>
          </p:nvPr>
        </p:nvSpPr>
        <p:spPr>
          <a:xfrm>
            <a:off x="3347525" y="2004950"/>
            <a:ext cx="24264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el proceso de extracción de características (propiedades, atributos) a partir de datos brutos. Debido al aprendizaje profundo, que es capaz de aprender por sí mismo, ha quedado obsoleta para el procesamiento de cierto tipo de datos.</a:t>
            </a:r>
            <a:endParaRPr sz="1200"/>
          </a:p>
        </p:txBody>
      </p:sp>
      <p:sp>
        <p:nvSpPr>
          <p:cNvPr id="257" name="Google Shape;257;p36"/>
          <p:cNvSpPr txBox="1"/>
          <p:nvPr>
            <p:ph idx="5" type="subTitle"/>
          </p:nvPr>
        </p:nvSpPr>
        <p:spPr>
          <a:xfrm>
            <a:off x="6003700" y="2004950"/>
            <a:ext cx="22410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 proceso que consiste en transformar los datos crudos en características que sean significativas y útiles para los algoritmos de ML, i.e., se trata de preparar los datos para que el modelo pueda aprender patrones y hacer predicciones de manera más precisa.</a:t>
            </a:r>
            <a:endParaRPr sz="1200"/>
          </a:p>
        </p:txBody>
      </p:sp>
      <p:sp>
        <p:nvSpPr>
          <p:cNvPr id="258" name="Google Shape;258;p36"/>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Definiciones</a:t>
            </a:r>
            <a:endParaRPr/>
          </a:p>
        </p:txBody>
      </p:sp>
      <p:sp>
        <p:nvSpPr>
          <p:cNvPr id="259" name="Google Shape;259;p36"/>
          <p:cNvSpPr txBox="1"/>
          <p:nvPr>
            <p:ph idx="1" type="subTitle"/>
          </p:nvPr>
        </p:nvSpPr>
        <p:spPr>
          <a:xfrm>
            <a:off x="965245" y="2004954"/>
            <a:ext cx="21792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el proceso de selección, creación y transformación de variables</a:t>
            </a:r>
            <a:r>
              <a:rPr lang="en" sz="1200"/>
              <a:t> o características</a:t>
            </a:r>
            <a:r>
              <a:rPr lang="en" sz="1200"/>
              <a:t> (</a:t>
            </a:r>
            <a:r>
              <a:rPr i="1" lang="en" sz="1200"/>
              <a:t>features</a:t>
            </a:r>
            <a:r>
              <a:rPr lang="en" sz="1200"/>
              <a:t>) a partir de los datos brutos para mejorar el rendimiento de un modelo de aprendizaje automático.</a:t>
            </a:r>
            <a:endParaRPr sz="1200"/>
          </a:p>
        </p:txBody>
      </p:sp>
      <p:sp>
        <p:nvSpPr>
          <p:cNvPr id="260" name="Google Shape;260;p36"/>
          <p:cNvSpPr txBox="1"/>
          <p:nvPr>
            <p:ph idx="7" type="subTitle"/>
          </p:nvPr>
        </p:nvSpPr>
        <p:spPr>
          <a:xfrm>
            <a:off x="965251" y="1262225"/>
            <a:ext cx="21792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ChatGPT</a:t>
            </a:r>
            <a:endParaRPr>
              <a:solidFill>
                <a:schemeClr val="dk2"/>
              </a:solidFill>
            </a:endParaRPr>
          </a:p>
        </p:txBody>
      </p:sp>
      <p:sp>
        <p:nvSpPr>
          <p:cNvPr id="261" name="Google Shape;261;p36"/>
          <p:cNvSpPr txBox="1"/>
          <p:nvPr>
            <p:ph idx="8" type="subTitle"/>
          </p:nvPr>
        </p:nvSpPr>
        <p:spPr>
          <a:xfrm>
            <a:off x="3485566" y="1262228"/>
            <a:ext cx="21750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Wikipedia</a:t>
            </a:r>
            <a:endParaRPr>
              <a:solidFill>
                <a:schemeClr val="dk2"/>
              </a:solidFill>
            </a:endParaRPr>
          </a:p>
        </p:txBody>
      </p:sp>
      <p:sp>
        <p:nvSpPr>
          <p:cNvPr id="262" name="Google Shape;262;p36"/>
          <p:cNvSpPr txBox="1"/>
          <p:nvPr>
            <p:ph idx="9" type="subTitle"/>
          </p:nvPr>
        </p:nvSpPr>
        <p:spPr>
          <a:xfrm>
            <a:off x="6007955" y="1262228"/>
            <a:ext cx="21708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Gemini</a:t>
            </a:r>
            <a:endParaRPr>
              <a:solidFill>
                <a:schemeClr val="dk2"/>
              </a:solidFill>
            </a:endParaRPr>
          </a:p>
        </p:txBody>
      </p:sp>
      <p:sp>
        <p:nvSpPr>
          <p:cNvPr id="263" name="Google Shape;263;p36"/>
          <p:cNvSpPr txBox="1"/>
          <p:nvPr/>
        </p:nvSpPr>
        <p:spPr>
          <a:xfrm>
            <a:off x="5933650" y="4422300"/>
            <a:ext cx="2310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https://gemini.google.com/</a:t>
            </a:r>
            <a:endParaRPr sz="1000">
              <a:solidFill>
                <a:srgbClr val="00C3B1"/>
              </a:solidFill>
            </a:endParaRPr>
          </a:p>
        </p:txBody>
      </p:sp>
      <p:sp>
        <p:nvSpPr>
          <p:cNvPr id="264" name="Google Shape;264;p36"/>
          <p:cNvSpPr txBox="1"/>
          <p:nvPr/>
        </p:nvSpPr>
        <p:spPr>
          <a:xfrm>
            <a:off x="3656125" y="4422300"/>
            <a:ext cx="1833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https://en.wikipedia.org/wiki/Feature_engineering</a:t>
            </a:r>
            <a:endParaRPr sz="1000">
              <a:solidFill>
                <a:srgbClr val="00C3B1"/>
              </a:solidFill>
            </a:endParaRPr>
          </a:p>
        </p:txBody>
      </p:sp>
      <p:sp>
        <p:nvSpPr>
          <p:cNvPr id="265" name="Google Shape;265;p36"/>
          <p:cNvSpPr txBox="1"/>
          <p:nvPr/>
        </p:nvSpPr>
        <p:spPr>
          <a:xfrm>
            <a:off x="1137900" y="4422300"/>
            <a:ext cx="1833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https://chat.openai.com/</a:t>
            </a:r>
            <a:endParaRPr sz="1000">
              <a:solidFill>
                <a:srgbClr val="00C3B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1" name="Google Shape;271;p37"/>
          <p:cNvPicPr preferRelativeResize="0"/>
          <p:nvPr/>
        </p:nvPicPr>
        <p:blipFill>
          <a:blip r:embed="rId3">
            <a:alphaModFix/>
          </a:blip>
          <a:stretch>
            <a:fillRect/>
          </a:stretch>
        </p:blipFill>
        <p:spPr>
          <a:xfrm>
            <a:off x="1667413" y="152400"/>
            <a:ext cx="5809174"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7" name="Google Shape;277;p38"/>
          <p:cNvPicPr preferRelativeResize="0"/>
          <p:nvPr/>
        </p:nvPicPr>
        <p:blipFill>
          <a:blip r:embed="rId3">
            <a:alphaModFix/>
          </a:blip>
          <a:stretch>
            <a:fillRect/>
          </a:stretch>
        </p:blipFill>
        <p:spPr>
          <a:xfrm>
            <a:off x="498875" y="280613"/>
            <a:ext cx="8146248" cy="4582264"/>
          </a:xfrm>
          <a:prstGeom prst="rect">
            <a:avLst/>
          </a:prstGeom>
          <a:noFill/>
          <a:ln>
            <a:noFill/>
          </a:ln>
        </p:spPr>
      </p:pic>
      <p:sp>
        <p:nvSpPr>
          <p:cNvPr id="278" name="Google Shape;278;p38"/>
          <p:cNvSpPr txBox="1"/>
          <p:nvPr/>
        </p:nvSpPr>
        <p:spPr>
          <a:xfrm>
            <a:off x="6359100" y="909450"/>
            <a:ext cx="21735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600">
                <a:solidFill>
                  <a:srgbClr val="FFFFFF"/>
                </a:solidFill>
                <a:latin typeface="Nunito"/>
                <a:ea typeface="Nunito"/>
                <a:cs typeface="Nunito"/>
                <a:sym typeface="Nunito"/>
              </a:rPr>
              <a:t>?</a:t>
            </a:r>
            <a:endParaRPr sz="9600">
              <a:solidFill>
                <a:srgbClr val="FFFFFF"/>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4" name="Google Shape;284;p39"/>
          <p:cNvPicPr preferRelativeResize="0"/>
          <p:nvPr/>
        </p:nvPicPr>
        <p:blipFill>
          <a:blip r:embed="rId3">
            <a:alphaModFix/>
          </a:blip>
          <a:stretch>
            <a:fillRect/>
          </a:stretch>
        </p:blipFill>
        <p:spPr>
          <a:xfrm>
            <a:off x="1111914" y="1096838"/>
            <a:ext cx="1207008" cy="1097279"/>
          </a:xfrm>
          <a:prstGeom prst="rect">
            <a:avLst/>
          </a:prstGeom>
          <a:noFill/>
          <a:ln>
            <a:noFill/>
          </a:ln>
        </p:spPr>
      </p:pic>
      <p:pic>
        <p:nvPicPr>
          <p:cNvPr id="285" name="Google Shape;285;p39"/>
          <p:cNvPicPr preferRelativeResize="0"/>
          <p:nvPr/>
        </p:nvPicPr>
        <p:blipFill>
          <a:blip r:embed="rId4">
            <a:alphaModFix/>
          </a:blip>
          <a:stretch>
            <a:fillRect/>
          </a:stretch>
        </p:blipFill>
        <p:spPr>
          <a:xfrm>
            <a:off x="1265525" y="2352838"/>
            <a:ext cx="844905" cy="1097280"/>
          </a:xfrm>
          <a:prstGeom prst="rect">
            <a:avLst/>
          </a:prstGeom>
          <a:noFill/>
          <a:ln>
            <a:noFill/>
          </a:ln>
        </p:spPr>
      </p:pic>
      <p:pic>
        <p:nvPicPr>
          <p:cNvPr id="286" name="Google Shape;286;p39"/>
          <p:cNvPicPr preferRelativeResize="0"/>
          <p:nvPr/>
        </p:nvPicPr>
        <p:blipFill>
          <a:blip r:embed="rId5">
            <a:alphaModFix/>
          </a:blip>
          <a:stretch>
            <a:fillRect/>
          </a:stretch>
        </p:blipFill>
        <p:spPr>
          <a:xfrm>
            <a:off x="1249068" y="3608825"/>
            <a:ext cx="877824" cy="1097279"/>
          </a:xfrm>
          <a:prstGeom prst="rect">
            <a:avLst/>
          </a:prstGeom>
          <a:noFill/>
          <a:ln>
            <a:noFill/>
          </a:ln>
        </p:spPr>
      </p:pic>
      <p:sp>
        <p:nvSpPr>
          <p:cNvPr id="287" name="Google Shape;287;p39"/>
          <p:cNvSpPr/>
          <p:nvPr/>
        </p:nvSpPr>
        <p:spPr>
          <a:xfrm>
            <a:off x="3620575" y="1771375"/>
            <a:ext cx="1135200" cy="2260200"/>
          </a:xfrm>
          <a:prstGeom prst="roundRect">
            <a:avLst>
              <a:gd fmla="val 16667" name="adj"/>
            </a:avLst>
          </a:prstGeom>
          <a:solidFill>
            <a:schemeClr val="accent5"/>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Albert Sans"/>
                <a:ea typeface="Albert Sans"/>
                <a:cs typeface="Albert Sans"/>
                <a:sym typeface="Albert Sans"/>
              </a:rPr>
              <a:t>Feature extraction</a:t>
            </a:r>
            <a:endParaRPr sz="1200">
              <a:latin typeface="Albert Sans"/>
              <a:ea typeface="Albert Sans"/>
              <a:cs typeface="Albert Sans"/>
              <a:sym typeface="Albert Sans"/>
            </a:endParaRPr>
          </a:p>
        </p:txBody>
      </p:sp>
      <p:pic>
        <p:nvPicPr>
          <p:cNvPr id="288" name="Google Shape;288;p39"/>
          <p:cNvPicPr preferRelativeResize="0"/>
          <p:nvPr/>
        </p:nvPicPr>
        <p:blipFill rotWithShape="1">
          <a:blip r:embed="rId6">
            <a:alphaModFix/>
          </a:blip>
          <a:srcRect b="0" l="11314" r="16752" t="21746"/>
          <a:stretch/>
        </p:blipFill>
        <p:spPr>
          <a:xfrm>
            <a:off x="5736200" y="1771400"/>
            <a:ext cx="3127276" cy="2526150"/>
          </a:xfrm>
          <a:prstGeom prst="rect">
            <a:avLst/>
          </a:prstGeom>
          <a:noFill/>
          <a:ln>
            <a:noFill/>
          </a:ln>
        </p:spPr>
      </p:pic>
      <p:sp>
        <p:nvSpPr>
          <p:cNvPr id="289" name="Google Shape;289;p39"/>
          <p:cNvSpPr/>
          <p:nvPr/>
        </p:nvSpPr>
        <p:spPr>
          <a:xfrm>
            <a:off x="5736200" y="370200"/>
            <a:ext cx="2973000" cy="365700"/>
          </a:xfrm>
          <a:prstGeom prst="roundRect">
            <a:avLst>
              <a:gd fmla="val 113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Albert Sans"/>
                <a:ea typeface="Albert Sans"/>
                <a:cs typeface="Albert Sans"/>
                <a:sym typeface="Albert Sans"/>
              </a:rPr>
              <a:t>Output</a:t>
            </a:r>
            <a:endParaRPr sz="1200">
              <a:latin typeface="Albert Sans"/>
              <a:ea typeface="Albert Sans"/>
              <a:cs typeface="Albert Sans"/>
              <a:sym typeface="Albert Sans"/>
            </a:endParaRPr>
          </a:p>
        </p:txBody>
      </p:sp>
      <p:sp>
        <p:nvSpPr>
          <p:cNvPr id="290" name="Google Shape;290;p39"/>
          <p:cNvSpPr/>
          <p:nvPr/>
        </p:nvSpPr>
        <p:spPr>
          <a:xfrm>
            <a:off x="228913" y="370200"/>
            <a:ext cx="2973000" cy="365700"/>
          </a:xfrm>
          <a:prstGeom prst="roundRect">
            <a:avLst>
              <a:gd fmla="val 113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Albert Sans"/>
                <a:ea typeface="Albert Sans"/>
                <a:cs typeface="Albert Sans"/>
                <a:sym typeface="Albert Sans"/>
              </a:rPr>
              <a:t>In</a:t>
            </a:r>
            <a:r>
              <a:rPr lang="en" sz="1200">
                <a:latin typeface="Albert Sans"/>
                <a:ea typeface="Albert Sans"/>
                <a:cs typeface="Albert Sans"/>
                <a:sym typeface="Albert Sans"/>
              </a:rPr>
              <a:t>put</a:t>
            </a:r>
            <a:endParaRPr sz="1200">
              <a:latin typeface="Albert Sans"/>
              <a:ea typeface="Albert Sans"/>
              <a:cs typeface="Albert Sans"/>
              <a:sym typeface="Albert Sans"/>
            </a:endParaRPr>
          </a:p>
        </p:txBody>
      </p:sp>
      <p:sp>
        <p:nvSpPr>
          <p:cNvPr id="291" name="Google Shape;291;p39"/>
          <p:cNvSpPr/>
          <p:nvPr/>
        </p:nvSpPr>
        <p:spPr>
          <a:xfrm>
            <a:off x="3048000" y="1109975"/>
            <a:ext cx="132000" cy="3596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92" name="Google Shape;292;p39"/>
          <p:cNvCxnSpPr/>
          <p:nvPr/>
        </p:nvCxnSpPr>
        <p:spPr>
          <a:xfrm>
            <a:off x="4936250" y="2968725"/>
            <a:ext cx="519900" cy="0"/>
          </a:xfrm>
          <a:prstGeom prst="straightConnector1">
            <a:avLst/>
          </a:prstGeom>
          <a:noFill/>
          <a:ln cap="flat" cmpd="sng" w="9525">
            <a:solidFill>
              <a:schemeClr val="dk2"/>
            </a:solidFill>
            <a:prstDash val="solid"/>
            <a:round/>
            <a:headEnd len="med" w="med" type="none"/>
            <a:tailEnd len="med" w="med" type="triangle"/>
          </a:ln>
        </p:spPr>
      </p:cxnSp>
      <p:cxnSp>
        <p:nvCxnSpPr>
          <p:cNvPr id="293" name="Google Shape;293;p39"/>
          <p:cNvCxnSpPr/>
          <p:nvPr/>
        </p:nvCxnSpPr>
        <p:spPr>
          <a:xfrm flipH="1" rot="10800000">
            <a:off x="1205500" y="1659475"/>
            <a:ext cx="245700" cy="186000"/>
          </a:xfrm>
          <a:prstGeom prst="straightConnector1">
            <a:avLst/>
          </a:prstGeom>
          <a:noFill/>
          <a:ln cap="flat" cmpd="sng" w="19050">
            <a:solidFill>
              <a:srgbClr val="E76A28"/>
            </a:solidFill>
            <a:prstDash val="solid"/>
            <a:round/>
            <a:headEnd len="med" w="med" type="none"/>
            <a:tailEnd len="med" w="med" type="none"/>
          </a:ln>
        </p:spPr>
      </p:cxnSp>
      <p:cxnSp>
        <p:nvCxnSpPr>
          <p:cNvPr id="294" name="Google Shape;294;p39"/>
          <p:cNvCxnSpPr/>
          <p:nvPr/>
        </p:nvCxnSpPr>
        <p:spPr>
          <a:xfrm>
            <a:off x="1246425" y="1544100"/>
            <a:ext cx="163800" cy="379500"/>
          </a:xfrm>
          <a:prstGeom prst="straightConnector1">
            <a:avLst/>
          </a:prstGeom>
          <a:noFill/>
          <a:ln cap="flat" cmpd="sng" w="19050">
            <a:solidFill>
              <a:srgbClr val="00C3B1"/>
            </a:solidFill>
            <a:prstDash val="solid"/>
            <a:round/>
            <a:headEnd len="med" w="med" type="none"/>
            <a:tailEnd len="med" w="med" type="none"/>
          </a:ln>
        </p:spPr>
      </p:cxnSp>
      <p:cxnSp>
        <p:nvCxnSpPr>
          <p:cNvPr id="295" name="Google Shape;295;p39"/>
          <p:cNvCxnSpPr/>
          <p:nvPr/>
        </p:nvCxnSpPr>
        <p:spPr>
          <a:xfrm flipH="1" rot="10800000">
            <a:off x="1785950" y="1398950"/>
            <a:ext cx="334800" cy="193500"/>
          </a:xfrm>
          <a:prstGeom prst="straightConnector1">
            <a:avLst/>
          </a:prstGeom>
          <a:noFill/>
          <a:ln cap="flat" cmpd="sng" w="19050">
            <a:solidFill>
              <a:srgbClr val="E76A28"/>
            </a:solidFill>
            <a:prstDash val="solid"/>
            <a:round/>
            <a:headEnd len="med" w="med" type="none"/>
            <a:tailEnd len="med" w="med" type="none"/>
          </a:ln>
        </p:spPr>
      </p:cxnSp>
      <p:cxnSp>
        <p:nvCxnSpPr>
          <p:cNvPr id="296" name="Google Shape;296;p39"/>
          <p:cNvCxnSpPr/>
          <p:nvPr/>
        </p:nvCxnSpPr>
        <p:spPr>
          <a:xfrm>
            <a:off x="1916150" y="1372950"/>
            <a:ext cx="100500" cy="219600"/>
          </a:xfrm>
          <a:prstGeom prst="straightConnector1">
            <a:avLst/>
          </a:prstGeom>
          <a:noFill/>
          <a:ln cap="flat" cmpd="sng" w="19050">
            <a:solidFill>
              <a:srgbClr val="00C3B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roductory Calculus - Bachelor of Arts in Mathematics by Slidesgo">
  <a:themeElements>
    <a:clrScheme name="Simple Light">
      <a:dk1>
        <a:srgbClr val="112158"/>
      </a:dk1>
      <a:lt1>
        <a:srgbClr val="FAFAFA"/>
      </a:lt1>
      <a:dk2>
        <a:srgbClr val="3C51A9"/>
      </a:dk2>
      <a:lt2>
        <a:srgbClr val="7697CE"/>
      </a:lt2>
      <a:accent1>
        <a:srgbClr val="BED6EA"/>
      </a:accent1>
      <a:accent2>
        <a:srgbClr val="D3E5FD"/>
      </a:accent2>
      <a:accent3>
        <a:srgbClr val="E7E7E7"/>
      </a:accent3>
      <a:accent4>
        <a:srgbClr val="FDFEFD"/>
      </a:accent4>
      <a:accent5>
        <a:srgbClr val="F9F8FB"/>
      </a:accent5>
      <a:accent6>
        <a:srgbClr val="FFFFFF"/>
      </a:accent6>
      <a:hlink>
        <a:srgbClr val="1121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